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  <p:sldMasterId id="2147493479" r:id="rId5"/>
    <p:sldMasterId id="2147493467" r:id="rId6"/>
  </p:sldMasterIdLst>
  <p:notesMasterIdLst>
    <p:notesMasterId r:id="rId23"/>
  </p:notesMasterIdLst>
  <p:handoutMasterIdLst>
    <p:handoutMasterId r:id="rId24"/>
  </p:handoutMasterIdLst>
  <p:sldIdLst>
    <p:sldId id="259" r:id="rId7"/>
    <p:sldId id="257" r:id="rId8"/>
    <p:sldId id="258" r:id="rId9"/>
    <p:sldId id="263" r:id="rId10"/>
    <p:sldId id="275" r:id="rId11"/>
    <p:sldId id="264" r:id="rId12"/>
    <p:sldId id="265" r:id="rId13"/>
    <p:sldId id="267" r:id="rId14"/>
    <p:sldId id="268" r:id="rId15"/>
    <p:sldId id="270" r:id="rId16"/>
    <p:sldId id="271" r:id="rId17"/>
    <p:sldId id="266" r:id="rId18"/>
    <p:sldId id="274" r:id="rId19"/>
    <p:sldId id="269" r:id="rId20"/>
    <p:sldId id="272" r:id="rId21"/>
    <p:sldId id="273" r:id="rId2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1938"/>
    <a:srgbClr val="002868"/>
    <a:srgbClr val="100E42"/>
    <a:srgbClr val="100E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62" autoAdjust="0"/>
    <p:restoredTop sz="86371" autoAdjust="0"/>
  </p:normalViewPr>
  <p:slideViewPr>
    <p:cSldViewPr snapToGrid="0">
      <p:cViewPr varScale="1">
        <p:scale>
          <a:sx n="85" d="100"/>
          <a:sy n="85" d="100"/>
        </p:scale>
        <p:origin x="64" y="8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kpatrick, Dustin" userId="18d44097-ce18-45a9-a03e-0be3e039e2bd" providerId="ADAL" clId="{8FCA2169-41FA-498A-934B-CC3941CB12B9}"/>
    <pc:docChg chg="modSld">
      <pc:chgData name="Kirkpatrick, Dustin" userId="18d44097-ce18-45a9-a03e-0be3e039e2bd" providerId="ADAL" clId="{8FCA2169-41FA-498A-934B-CC3941CB12B9}" dt="2023-05-31T17:34:29.457" v="14"/>
      <pc:docMkLst>
        <pc:docMk/>
      </pc:docMkLst>
      <pc:sldChg chg="modAnim">
        <pc:chgData name="Kirkpatrick, Dustin" userId="18d44097-ce18-45a9-a03e-0be3e039e2bd" providerId="ADAL" clId="{8FCA2169-41FA-498A-934B-CC3941CB12B9}" dt="2023-05-31T17:34:29.457" v="14"/>
        <pc:sldMkLst>
          <pc:docMk/>
          <pc:sldMk cId="2702999283" sldId="257"/>
        </pc:sldMkLst>
      </pc:sldChg>
      <pc:sldChg chg="modAnim">
        <pc:chgData name="Kirkpatrick, Dustin" userId="18d44097-ce18-45a9-a03e-0be3e039e2bd" providerId="ADAL" clId="{8FCA2169-41FA-498A-934B-CC3941CB12B9}" dt="2023-05-31T17:29:49.243" v="1"/>
        <pc:sldMkLst>
          <pc:docMk/>
          <pc:sldMk cId="3246800053" sldId="258"/>
        </pc:sldMkLst>
      </pc:sldChg>
      <pc:sldChg chg="modAnim">
        <pc:chgData name="Kirkpatrick, Dustin" userId="18d44097-ce18-45a9-a03e-0be3e039e2bd" providerId="ADAL" clId="{8FCA2169-41FA-498A-934B-CC3941CB12B9}" dt="2023-05-31T17:30:04.839" v="3"/>
        <pc:sldMkLst>
          <pc:docMk/>
          <pc:sldMk cId="166823694" sldId="263"/>
        </pc:sldMkLst>
      </pc:sldChg>
      <pc:sldChg chg="modAnim">
        <pc:chgData name="Kirkpatrick, Dustin" userId="18d44097-ce18-45a9-a03e-0be3e039e2bd" providerId="ADAL" clId="{8FCA2169-41FA-498A-934B-CC3941CB12B9}" dt="2023-05-31T17:32:22.320" v="4"/>
        <pc:sldMkLst>
          <pc:docMk/>
          <pc:sldMk cId="917532680" sldId="264"/>
        </pc:sldMkLst>
      </pc:sldChg>
      <pc:sldChg chg="modAnim">
        <pc:chgData name="Kirkpatrick, Dustin" userId="18d44097-ce18-45a9-a03e-0be3e039e2bd" providerId="ADAL" clId="{8FCA2169-41FA-498A-934B-CC3941CB12B9}" dt="2023-05-31T17:32:48.429" v="8"/>
        <pc:sldMkLst>
          <pc:docMk/>
          <pc:sldMk cId="2307309237" sldId="266"/>
        </pc:sldMkLst>
      </pc:sldChg>
      <pc:sldChg chg="modAnim">
        <pc:chgData name="Kirkpatrick, Dustin" userId="18d44097-ce18-45a9-a03e-0be3e039e2bd" providerId="ADAL" clId="{8FCA2169-41FA-498A-934B-CC3941CB12B9}" dt="2023-05-31T17:32:29.572" v="5"/>
        <pc:sldMkLst>
          <pc:docMk/>
          <pc:sldMk cId="584237464" sldId="267"/>
        </pc:sldMkLst>
      </pc:sldChg>
      <pc:sldChg chg="modAnim">
        <pc:chgData name="Kirkpatrick, Dustin" userId="18d44097-ce18-45a9-a03e-0be3e039e2bd" providerId="ADAL" clId="{8FCA2169-41FA-498A-934B-CC3941CB12B9}" dt="2023-05-31T17:32:34.585" v="6"/>
        <pc:sldMkLst>
          <pc:docMk/>
          <pc:sldMk cId="4113070624" sldId="268"/>
        </pc:sldMkLst>
      </pc:sldChg>
      <pc:sldChg chg="modAnim">
        <pc:chgData name="Kirkpatrick, Dustin" userId="18d44097-ce18-45a9-a03e-0be3e039e2bd" providerId="ADAL" clId="{8FCA2169-41FA-498A-934B-CC3941CB12B9}" dt="2023-05-31T17:32:54.226" v="9"/>
        <pc:sldMkLst>
          <pc:docMk/>
          <pc:sldMk cId="3011119851" sldId="269"/>
        </pc:sldMkLst>
      </pc:sldChg>
      <pc:sldChg chg="modAnim">
        <pc:chgData name="Kirkpatrick, Dustin" userId="18d44097-ce18-45a9-a03e-0be3e039e2bd" providerId="ADAL" clId="{8FCA2169-41FA-498A-934B-CC3941CB12B9}" dt="2023-05-31T17:32:41.852" v="7"/>
        <pc:sldMkLst>
          <pc:docMk/>
          <pc:sldMk cId="2109440774" sldId="271"/>
        </pc:sldMkLst>
      </pc:sldChg>
      <pc:sldChg chg="modAnim">
        <pc:chgData name="Kirkpatrick, Dustin" userId="18d44097-ce18-45a9-a03e-0be3e039e2bd" providerId="ADAL" clId="{8FCA2169-41FA-498A-934B-CC3941CB12B9}" dt="2023-05-31T17:33:16.363" v="13"/>
        <pc:sldMkLst>
          <pc:docMk/>
          <pc:sldMk cId="94702023" sldId="272"/>
        </pc:sldMkLst>
      </pc:sldChg>
    </pc:docChg>
  </pc:docChgLst>
  <pc:docChgLst>
    <pc:chgData name="Desai, Stuti (Document Accessibility Specialist)" userId="4466d87a-2609-4fc0-b808-d10f4f45e676" providerId="ADAL" clId="{B58B1DCE-493D-4C1F-AD95-EFEE3C6EF6FC}"/>
    <pc:docChg chg="modSld">
      <pc:chgData name="Desai, Stuti (Document Accessibility Specialist)" userId="4466d87a-2609-4fc0-b808-d10f4f45e676" providerId="ADAL" clId="{B58B1DCE-493D-4C1F-AD95-EFEE3C6EF6FC}" dt="2023-06-08T18:00:39.691" v="15" actId="33553"/>
      <pc:docMkLst>
        <pc:docMk/>
      </pc:docMkLst>
      <pc:sldChg chg="modSp mod">
        <pc:chgData name="Desai, Stuti (Document Accessibility Specialist)" userId="4466d87a-2609-4fc0-b808-d10f4f45e676" providerId="ADAL" clId="{B58B1DCE-493D-4C1F-AD95-EFEE3C6EF6FC}" dt="2023-06-08T17:56:57.639" v="1" actId="13244"/>
        <pc:sldMkLst>
          <pc:docMk/>
          <pc:sldMk cId="2702999283" sldId="257"/>
        </pc:sldMkLst>
        <pc:spChg chg="ord">
          <ac:chgData name="Desai, Stuti (Document Accessibility Specialist)" userId="4466d87a-2609-4fc0-b808-d10f4f45e676" providerId="ADAL" clId="{B58B1DCE-493D-4C1F-AD95-EFEE3C6EF6FC}" dt="2023-06-08T17:56:57.639" v="1" actId="13244"/>
          <ac:spMkLst>
            <pc:docMk/>
            <pc:sldMk cId="2702999283" sldId="257"/>
            <ac:spMk id="4" creationId="{593D4BD4-6EB9-6D07-C689-DD83F1FF9F89}"/>
          </ac:spMkLst>
        </pc:spChg>
        <pc:picChg chg="mod">
          <ac:chgData name="Desai, Stuti (Document Accessibility Specialist)" userId="4466d87a-2609-4fc0-b808-d10f4f45e676" providerId="ADAL" clId="{B58B1DCE-493D-4C1F-AD95-EFEE3C6EF6FC}" dt="2023-06-08T17:56:52.963" v="0" actId="962"/>
          <ac:picMkLst>
            <pc:docMk/>
            <pc:sldMk cId="2702999283" sldId="257"/>
            <ac:picMk id="6" creationId="{1D4ACA35-3A8B-6B4B-F4D8-6023B9FFD112}"/>
          </ac:picMkLst>
        </pc:picChg>
      </pc:sldChg>
      <pc:sldChg chg="modSp mod">
        <pc:chgData name="Desai, Stuti (Document Accessibility Specialist)" userId="4466d87a-2609-4fc0-b808-d10f4f45e676" providerId="ADAL" clId="{B58B1DCE-493D-4C1F-AD95-EFEE3C6EF6FC}" dt="2023-06-08T18:00:39.691" v="15" actId="33553"/>
        <pc:sldMkLst>
          <pc:docMk/>
          <pc:sldMk cId="440678386" sldId="259"/>
        </pc:sldMkLst>
        <pc:spChg chg="mod">
          <ac:chgData name="Desai, Stuti (Document Accessibility Specialist)" userId="4466d87a-2609-4fc0-b808-d10f4f45e676" providerId="ADAL" clId="{B58B1DCE-493D-4C1F-AD95-EFEE3C6EF6FC}" dt="2023-06-08T18:00:39.691" v="15" actId="33553"/>
          <ac:spMkLst>
            <pc:docMk/>
            <pc:sldMk cId="440678386" sldId="259"/>
            <ac:spMk id="4" creationId="{00000000-0000-0000-0000-000000000000}"/>
          </ac:spMkLst>
        </pc:spChg>
      </pc:sldChg>
      <pc:sldChg chg="modSp mod">
        <pc:chgData name="Desai, Stuti (Document Accessibility Specialist)" userId="4466d87a-2609-4fc0-b808-d10f4f45e676" providerId="ADAL" clId="{B58B1DCE-493D-4C1F-AD95-EFEE3C6EF6FC}" dt="2023-06-08T17:57:38.254" v="4" actId="962"/>
        <pc:sldMkLst>
          <pc:docMk/>
          <pc:sldMk cId="917532680" sldId="264"/>
        </pc:sldMkLst>
        <pc:picChg chg="mod">
          <ac:chgData name="Desai, Stuti (Document Accessibility Specialist)" userId="4466d87a-2609-4fc0-b808-d10f4f45e676" providerId="ADAL" clId="{B58B1DCE-493D-4C1F-AD95-EFEE3C6EF6FC}" dt="2023-06-08T17:57:38.254" v="4" actId="962"/>
          <ac:picMkLst>
            <pc:docMk/>
            <pc:sldMk cId="917532680" sldId="264"/>
            <ac:picMk id="8" creationId="{FBBA92DC-3552-DB12-C009-2D5D9A9A0B46}"/>
          </ac:picMkLst>
        </pc:picChg>
      </pc:sldChg>
      <pc:sldChg chg="modSp mod">
        <pc:chgData name="Desai, Stuti (Document Accessibility Specialist)" userId="4466d87a-2609-4fc0-b808-d10f4f45e676" providerId="ADAL" clId="{B58B1DCE-493D-4C1F-AD95-EFEE3C6EF6FC}" dt="2023-06-08T17:57:44.989" v="6" actId="962"/>
        <pc:sldMkLst>
          <pc:docMk/>
          <pc:sldMk cId="4263210075" sldId="265"/>
        </pc:sldMkLst>
        <pc:picChg chg="mod">
          <ac:chgData name="Desai, Stuti (Document Accessibility Specialist)" userId="4466d87a-2609-4fc0-b808-d10f4f45e676" providerId="ADAL" clId="{B58B1DCE-493D-4C1F-AD95-EFEE3C6EF6FC}" dt="2023-06-08T17:57:42.678" v="5" actId="962"/>
          <ac:picMkLst>
            <pc:docMk/>
            <pc:sldMk cId="4263210075" sldId="265"/>
            <ac:picMk id="7" creationId="{40EFCA2C-C252-6B56-927C-86CE07B4060E}"/>
          </ac:picMkLst>
        </pc:picChg>
        <pc:picChg chg="mod">
          <ac:chgData name="Desai, Stuti (Document Accessibility Specialist)" userId="4466d87a-2609-4fc0-b808-d10f4f45e676" providerId="ADAL" clId="{B58B1DCE-493D-4C1F-AD95-EFEE3C6EF6FC}" dt="2023-06-08T17:57:44.989" v="6" actId="962"/>
          <ac:picMkLst>
            <pc:docMk/>
            <pc:sldMk cId="4263210075" sldId="265"/>
            <ac:picMk id="9" creationId="{DE40C848-4606-61B9-5217-C606B2BDB51E}"/>
          </ac:picMkLst>
        </pc:picChg>
      </pc:sldChg>
      <pc:sldChg chg="modSp mod">
        <pc:chgData name="Desai, Stuti (Document Accessibility Specialist)" userId="4466d87a-2609-4fc0-b808-d10f4f45e676" providerId="ADAL" clId="{B58B1DCE-493D-4C1F-AD95-EFEE3C6EF6FC}" dt="2023-06-08T17:58:19.036" v="9" actId="962"/>
        <pc:sldMkLst>
          <pc:docMk/>
          <pc:sldMk cId="2307309237" sldId="266"/>
        </pc:sldMkLst>
        <pc:picChg chg="mod">
          <ac:chgData name="Desai, Stuti (Document Accessibility Specialist)" userId="4466d87a-2609-4fc0-b808-d10f4f45e676" providerId="ADAL" clId="{B58B1DCE-493D-4C1F-AD95-EFEE3C6EF6FC}" dt="2023-06-08T17:58:19.036" v="9" actId="962"/>
          <ac:picMkLst>
            <pc:docMk/>
            <pc:sldMk cId="2307309237" sldId="266"/>
            <ac:picMk id="6" creationId="{34004775-0928-79AF-C64B-0430E2B790FA}"/>
          </ac:picMkLst>
        </pc:picChg>
      </pc:sldChg>
      <pc:sldChg chg="modSp mod">
        <pc:chgData name="Desai, Stuti (Document Accessibility Specialist)" userId="4466d87a-2609-4fc0-b808-d10f4f45e676" providerId="ADAL" clId="{B58B1DCE-493D-4C1F-AD95-EFEE3C6EF6FC}" dt="2023-06-08T17:57:49.877" v="7" actId="962"/>
        <pc:sldMkLst>
          <pc:docMk/>
          <pc:sldMk cId="584237464" sldId="267"/>
        </pc:sldMkLst>
        <pc:picChg chg="mod">
          <ac:chgData name="Desai, Stuti (Document Accessibility Specialist)" userId="4466d87a-2609-4fc0-b808-d10f4f45e676" providerId="ADAL" clId="{B58B1DCE-493D-4C1F-AD95-EFEE3C6EF6FC}" dt="2023-06-08T17:57:49.877" v="7" actId="962"/>
          <ac:picMkLst>
            <pc:docMk/>
            <pc:sldMk cId="584237464" sldId="267"/>
            <ac:picMk id="5" creationId="{9BD9B185-DD6A-48D8-4225-C777E43E4FFF}"/>
          </ac:picMkLst>
        </pc:picChg>
      </pc:sldChg>
      <pc:sldChg chg="modSp mod">
        <pc:chgData name="Desai, Stuti (Document Accessibility Specialist)" userId="4466d87a-2609-4fc0-b808-d10f4f45e676" providerId="ADAL" clId="{B58B1DCE-493D-4C1F-AD95-EFEE3C6EF6FC}" dt="2023-06-08T17:58:28.798" v="10" actId="962"/>
        <pc:sldMkLst>
          <pc:docMk/>
          <pc:sldMk cId="3011119851" sldId="269"/>
        </pc:sldMkLst>
        <pc:picChg chg="mod">
          <ac:chgData name="Desai, Stuti (Document Accessibility Specialist)" userId="4466d87a-2609-4fc0-b808-d10f4f45e676" providerId="ADAL" clId="{B58B1DCE-493D-4C1F-AD95-EFEE3C6EF6FC}" dt="2023-06-08T17:58:28.798" v="10" actId="962"/>
          <ac:picMkLst>
            <pc:docMk/>
            <pc:sldMk cId="3011119851" sldId="269"/>
            <ac:picMk id="6" creationId="{192853B6-7623-7B08-5CED-5E8E74039211}"/>
          </ac:picMkLst>
        </pc:picChg>
      </pc:sldChg>
      <pc:sldChg chg="modSp mod">
        <pc:chgData name="Desai, Stuti (Document Accessibility Specialist)" userId="4466d87a-2609-4fc0-b808-d10f4f45e676" providerId="ADAL" clId="{B58B1DCE-493D-4C1F-AD95-EFEE3C6EF6FC}" dt="2023-06-08T18:00:29.344" v="14" actId="13244"/>
        <pc:sldMkLst>
          <pc:docMk/>
          <pc:sldMk cId="2109440774" sldId="271"/>
        </pc:sldMkLst>
        <pc:spChg chg="ord">
          <ac:chgData name="Desai, Stuti (Document Accessibility Specialist)" userId="4466d87a-2609-4fc0-b808-d10f4f45e676" providerId="ADAL" clId="{B58B1DCE-493D-4C1F-AD95-EFEE3C6EF6FC}" dt="2023-06-08T17:58:12.992" v="8" actId="13244"/>
          <ac:spMkLst>
            <pc:docMk/>
            <pc:sldMk cId="2109440774" sldId="271"/>
            <ac:spMk id="4" creationId="{4DEEF750-23FD-AC68-161D-49303972A6B9}"/>
          </ac:spMkLst>
        </pc:spChg>
        <pc:picChg chg="mod ord">
          <ac:chgData name="Desai, Stuti (Document Accessibility Specialist)" userId="4466d87a-2609-4fc0-b808-d10f4f45e676" providerId="ADAL" clId="{B58B1DCE-493D-4C1F-AD95-EFEE3C6EF6FC}" dt="2023-06-08T18:00:29.344" v="14" actId="13244"/>
          <ac:picMkLst>
            <pc:docMk/>
            <pc:sldMk cId="2109440774" sldId="271"/>
            <ac:picMk id="6" creationId="{06E1C753-8BEC-275A-7608-D175404118ED}"/>
          </ac:picMkLst>
        </pc:picChg>
      </pc:sldChg>
      <pc:sldChg chg="modSp mod">
        <pc:chgData name="Desai, Stuti (Document Accessibility Specialist)" userId="4466d87a-2609-4fc0-b808-d10f4f45e676" providerId="ADAL" clId="{B58B1DCE-493D-4C1F-AD95-EFEE3C6EF6FC}" dt="2023-06-08T17:58:36.027" v="12" actId="962"/>
        <pc:sldMkLst>
          <pc:docMk/>
          <pc:sldMk cId="94702023" sldId="272"/>
        </pc:sldMkLst>
        <pc:picChg chg="mod">
          <ac:chgData name="Desai, Stuti (Document Accessibility Specialist)" userId="4466d87a-2609-4fc0-b808-d10f4f45e676" providerId="ADAL" clId="{B58B1DCE-493D-4C1F-AD95-EFEE3C6EF6FC}" dt="2023-06-08T17:58:34.504" v="11" actId="962"/>
          <ac:picMkLst>
            <pc:docMk/>
            <pc:sldMk cId="94702023" sldId="272"/>
            <ac:picMk id="5" creationId="{B2D5F705-3EC8-9FCD-0500-85D51F101DE3}"/>
          </ac:picMkLst>
        </pc:picChg>
        <pc:picChg chg="mod">
          <ac:chgData name="Desai, Stuti (Document Accessibility Specialist)" userId="4466d87a-2609-4fc0-b808-d10f4f45e676" providerId="ADAL" clId="{B58B1DCE-493D-4C1F-AD95-EFEE3C6EF6FC}" dt="2023-06-08T17:58:36.027" v="12" actId="962"/>
          <ac:picMkLst>
            <pc:docMk/>
            <pc:sldMk cId="94702023" sldId="272"/>
            <ac:picMk id="6" creationId="{0B692807-9BD4-61AA-712D-7578B85BCACD}"/>
          </ac:picMkLst>
        </pc:picChg>
      </pc:sldChg>
      <pc:sldChg chg="modSp mod">
        <pc:chgData name="Desai, Stuti (Document Accessibility Specialist)" userId="4466d87a-2609-4fc0-b808-d10f4f45e676" providerId="ADAL" clId="{B58B1DCE-493D-4C1F-AD95-EFEE3C6EF6FC}" dt="2023-06-08T17:57:29.932" v="3" actId="962"/>
        <pc:sldMkLst>
          <pc:docMk/>
          <pc:sldMk cId="3009745303" sldId="275"/>
        </pc:sldMkLst>
        <pc:picChg chg="mod">
          <ac:chgData name="Desai, Stuti (Document Accessibility Specialist)" userId="4466d87a-2609-4fc0-b808-d10f4f45e676" providerId="ADAL" clId="{B58B1DCE-493D-4C1F-AD95-EFEE3C6EF6FC}" dt="2023-06-08T17:57:29.932" v="3" actId="962"/>
          <ac:picMkLst>
            <pc:docMk/>
            <pc:sldMk cId="3009745303" sldId="275"/>
            <ac:picMk id="6" creationId="{63B40AE3-E59C-C866-1D4D-BD8FC518A019}"/>
          </ac:picMkLst>
        </pc:picChg>
        <pc:picChg chg="mod">
          <ac:chgData name="Desai, Stuti (Document Accessibility Specialist)" userId="4466d87a-2609-4fc0-b808-d10f4f45e676" providerId="ADAL" clId="{B58B1DCE-493D-4C1F-AD95-EFEE3C6EF6FC}" dt="2023-06-08T17:57:24.963" v="2" actId="962"/>
          <ac:picMkLst>
            <pc:docMk/>
            <pc:sldMk cId="3009745303" sldId="275"/>
            <ac:picMk id="9" creationId="{A94012D3-2583-C73F-1D2C-EBC4170CDB0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0BE6C-4C0C-8046-BBFD-371AD798216A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EFCB1-D51F-8E41-88AA-D42180FBB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09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69A80-B453-4DCD-B462-91A479BC5A86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330DC-B386-407F-A825-77F368D7A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811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a little exercise:</a:t>
            </a:r>
          </a:p>
          <a:p>
            <a:endParaRPr lang="en-US" dirty="0"/>
          </a:p>
          <a:p>
            <a:r>
              <a:rPr lang="en-US" dirty="0"/>
              <a:t>Everyone raise their hands and put them down if we come to a question you answer yes to.</a:t>
            </a:r>
          </a:p>
          <a:p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Who keeps passwords written down? Like on a sticky note, in a notebook, anything like that</a:t>
            </a:r>
          </a:p>
          <a:p>
            <a:pPr marL="228600" indent="-228600">
              <a:buAutoNum type="arabicPeriod"/>
            </a:pPr>
            <a:r>
              <a:rPr lang="en-US" dirty="0"/>
              <a:t>Who keeps them in a file saved on a computer or elsewhere electronically? Word doc, Excel sheet, anything like that</a:t>
            </a:r>
          </a:p>
          <a:p>
            <a:pPr marL="228600" indent="-228600">
              <a:buAutoNum type="arabicPeriod"/>
            </a:pPr>
            <a:r>
              <a:rPr lang="en-US" dirty="0"/>
              <a:t>Who uses the same password for more than one service? For example, on both your UConn account and Netflix, personal email, Amazon</a:t>
            </a:r>
          </a:p>
          <a:p>
            <a:pPr marL="228600" indent="-228600">
              <a:buAutoNum type="arabicPeriod"/>
            </a:pPr>
            <a:r>
              <a:rPr lang="en-US" dirty="0"/>
              <a:t>Whose password contains personally identifiable information? Birth date, spouse/children’s name, your name. Favorite sports team?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330DC-B386-407F-A825-77F368D7AC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21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330DC-B386-407F-A825-77F368D7AC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812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330DC-B386-407F-A825-77F368D7AC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752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330DC-B386-407F-A825-77F368D7AC0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638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330DC-B386-407F-A825-77F368D7AC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246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330DC-B386-407F-A825-77F368D7AC0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88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Walk through how you use the extension and it auto-fills</a:t>
            </a:r>
          </a:p>
          <a:p>
            <a:endParaRPr lang="en-US" dirty="0"/>
          </a:p>
          <a:p>
            <a:r>
              <a:rPr lang="en-US" dirty="0"/>
              <a:t>Talk about how LastPass works for all the tabs up top.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330DC-B386-407F-A825-77F368D7AC0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334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21374" y="4700763"/>
            <a:ext cx="2133600" cy="273844"/>
          </a:xfrm>
        </p:spPr>
        <p:txBody>
          <a:bodyPr/>
          <a:lstStyle/>
          <a:p>
            <a:fld id="{8ACDB3CC-F982-40F9-8DD6-BCC9AFBF44BD}" type="datetime1">
              <a:rPr lang="en-US" smtClean="0"/>
              <a:pPr/>
              <a:t>6/8/2023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4904185"/>
            <a:ext cx="2133600" cy="273844"/>
          </a:xfrm>
        </p:spPr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B11D3F-0E4C-8296-3825-89174D27B2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" r="20363" b="-13801"/>
          <a:stretch/>
        </p:blipFill>
        <p:spPr>
          <a:xfrm>
            <a:off x="248736" y="4779248"/>
            <a:ext cx="1699128" cy="1953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FAE651-2CCA-9C04-08E8-A97B073FBF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8939" t="-49740" b="1"/>
          <a:stretch/>
        </p:blipFill>
        <p:spPr>
          <a:xfrm>
            <a:off x="1947864" y="4688063"/>
            <a:ext cx="480529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A21-89C5-A040-B01E-D208A7FA3D8D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98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56F7-E2D5-EF4D-B3EB-3635D9B80BFE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88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56F7-E2D5-EF4D-B3EB-3635D9B80BFE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98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56F7-E2D5-EF4D-B3EB-3635D9B80BFE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97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56F7-E2D5-EF4D-B3EB-3635D9B80BFE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97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56F7-E2D5-EF4D-B3EB-3635D9B80BFE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3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56F7-E2D5-EF4D-B3EB-3635D9B80BFE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48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56F7-E2D5-EF4D-B3EB-3635D9B80BFE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07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56F7-E2D5-EF4D-B3EB-3635D9B80BFE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252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56F7-E2D5-EF4D-B3EB-3635D9B80BFE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9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A21-89C5-A040-B01E-D208A7FA3D8D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46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56F7-E2D5-EF4D-B3EB-3635D9B80BFE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4835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56F7-E2D5-EF4D-B3EB-3635D9B80BFE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47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44277"/>
            <a:ext cx="4038600" cy="3394075"/>
          </a:xfr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44277"/>
            <a:ext cx="4038600" cy="3394075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A21-89C5-A040-B01E-D208A7FA3D8D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49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>
            <a:normAutofit/>
          </a:bodyPr>
          <a:lstStyle>
            <a:lvl1pPr>
              <a:defRPr sz="18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>
            <a:normAutofit/>
          </a:bodyPr>
          <a:lstStyle>
            <a:lvl1pPr>
              <a:defRPr sz="18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A21-89C5-A040-B01E-D208A7FA3D8D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62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A21-89C5-A040-B01E-D208A7FA3D8D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568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A21-89C5-A040-B01E-D208A7FA3D8D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17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A21-89C5-A040-B01E-D208A7FA3D8D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91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A21-89C5-A040-B01E-D208A7FA3D8D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647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A21-89C5-A040-B01E-D208A7FA3D8D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74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34325" y="0"/>
            <a:ext cx="9178325" cy="1200150"/>
          </a:xfrm>
          <a:prstGeom prst="rect">
            <a:avLst/>
          </a:prstGeom>
          <a:solidFill>
            <a:srgbClr val="100E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4277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0CA21-89C5-A040-B01E-D208A7FA3D8D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8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81" r:id="rId1"/>
    <p:sldLayoutId id="2147493483" r:id="rId2"/>
    <p:sldLayoutId id="2147493484" r:id="rId3"/>
    <p:sldLayoutId id="2147493485" r:id="rId4"/>
    <p:sldLayoutId id="2147493486" r:id="rId5"/>
    <p:sldLayoutId id="2147493487" r:id="rId6"/>
    <p:sldLayoutId id="2147493488" r:id="rId7"/>
    <p:sldLayoutId id="2147493489" r:id="rId8"/>
    <p:sldLayoutId id="2147493490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656F7-E2D5-EF4D-B3EB-3635D9B80BFE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7C81B-7B5A-A644-B3E8-EC3DC39B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20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8" r:id="rId1"/>
    <p:sldLayoutId id="2147493469" r:id="rId2"/>
    <p:sldLayoutId id="2147493470" r:id="rId3"/>
    <p:sldLayoutId id="2147493471" r:id="rId4"/>
    <p:sldLayoutId id="2147493472" r:id="rId5"/>
    <p:sldLayoutId id="2147493473" r:id="rId6"/>
    <p:sldLayoutId id="2147493474" r:id="rId7"/>
    <p:sldLayoutId id="2147493475" r:id="rId8"/>
    <p:sldLayoutId id="2147493476" r:id="rId9"/>
    <p:sldLayoutId id="2147493477" r:id="rId10"/>
    <p:sldLayoutId id="214749347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techsupport@uconn.edu" TargetMode="External"/><Relationship Id="rId2" Type="http://schemas.openxmlformats.org/officeDocument/2006/relationships/hyperlink" Target="mailto:dustin@uconn.edu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hyperlink" Target="https://s.uconn.edu/duokb" TargetMode="External"/><Relationship Id="rId4" Type="http://schemas.openxmlformats.org/officeDocument/2006/relationships/hyperlink" Target="https://s.uconn.edu/lastpasskb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668139"/>
            <a:ext cx="8229600" cy="8572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Life of Brian	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847122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</a:rPr>
              <a:t>Tools to Keep the Typical UConn Employee Cyber Safe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086824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Dustin Kirkpatrick</a:t>
            </a:r>
          </a:p>
        </p:txBody>
      </p:sp>
    </p:spTree>
    <p:extLst>
      <p:ext uri="{BB962C8B-B14F-4D97-AF65-F5344CB8AC3E}">
        <p14:creationId xmlns:p14="http://schemas.microsoft.com/office/powerpoint/2010/main" val="440678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613C1-13A0-4143-BEF1-E5887F04A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Standard Duo Push Process</a:t>
            </a:r>
          </a:p>
        </p:txBody>
      </p:sp>
      <p:pic>
        <p:nvPicPr>
          <p:cNvPr id="9" name="Content Placeholder 8" descr="A step-by-step graphic of the Duo authentication process on a computer.&#10;1. Type in NetID and Password then hit Login.&#10;2. The screen displays a prompt to check your Duo device.&#10;3. A screenshot of the Duo device login screen.&#10;4. The computer asks if the user wants to trust the browser for Duo.">
            <a:extLst>
              <a:ext uri="{FF2B5EF4-FFF2-40B4-BE49-F238E27FC236}">
                <a16:creationId xmlns:a16="http://schemas.microsoft.com/office/drawing/2014/main" id="{40B7FAAE-EA00-0342-8C65-47CB94D76A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376109"/>
            <a:ext cx="8229600" cy="3131056"/>
          </a:xfrm>
        </p:spPr>
      </p:pic>
    </p:spTree>
    <p:extLst>
      <p:ext uri="{BB962C8B-B14F-4D97-AF65-F5344CB8AC3E}">
        <p14:creationId xmlns:p14="http://schemas.microsoft.com/office/powerpoint/2010/main" val="1899050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696FA-0979-1CC3-9CC2-F690272A6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You Weren’t Expecting It</a:t>
            </a:r>
          </a:p>
        </p:txBody>
      </p:sp>
      <p:pic>
        <p:nvPicPr>
          <p:cNvPr id="6" name="Content Placeholder 5" descr="A screen shot of a Duo request on a smartphone.">
            <a:extLst>
              <a:ext uri="{FF2B5EF4-FFF2-40B4-BE49-F238E27FC236}">
                <a16:creationId xmlns:a16="http://schemas.microsoft.com/office/drawing/2014/main" id="{06E1C753-8BEC-275A-7608-D175404118E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08739" y="1244276"/>
            <a:ext cx="1621742" cy="3394075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EEF750-23FD-AC68-161D-49303972A6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66983" y="1244277"/>
            <a:ext cx="4719817" cy="3394075"/>
          </a:xfrm>
        </p:spPr>
        <p:txBody>
          <a:bodyPr/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Deny the request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Change your password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techsupport@uconn.edu</a:t>
            </a:r>
          </a:p>
        </p:txBody>
      </p:sp>
    </p:spTree>
    <p:extLst>
      <p:ext uri="{BB962C8B-B14F-4D97-AF65-F5344CB8AC3E}">
        <p14:creationId xmlns:p14="http://schemas.microsoft.com/office/powerpoint/2010/main" val="2109440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0CEFD-6957-0910-30A4-DFB1A9A4F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LastPass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53C5B-3921-B451-3713-3FC4B4C016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48200" y="1284251"/>
            <a:ext cx="4038600" cy="339407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US" dirty="0"/>
              <a:t>Password storage solution</a:t>
            </a: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US" dirty="0"/>
              <a:t>Creates passwords for you</a:t>
            </a: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US" dirty="0"/>
              <a:t>Can be used by up to five people</a:t>
            </a: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US" dirty="0"/>
              <a:t>Easily separates work and personal accounts</a:t>
            </a: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34004775-0928-79AF-C64B-0430E2B790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1" y="1971638"/>
            <a:ext cx="4038600" cy="2019300"/>
          </a:xfrm>
        </p:spPr>
      </p:pic>
    </p:spTree>
    <p:extLst>
      <p:ext uri="{BB962C8B-B14F-4D97-AF65-F5344CB8AC3E}">
        <p14:creationId xmlns:p14="http://schemas.microsoft.com/office/powerpoint/2010/main" val="2307309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0EB70-8F18-4A39-B31A-B05717324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LastPass in the Browser</a:t>
            </a:r>
          </a:p>
        </p:txBody>
      </p:sp>
      <p:pic>
        <p:nvPicPr>
          <p:cNvPr id="6" name="Picture 5" descr="A screenshot of the LinkedIn login page showing the LastPass browser extension and LastPass auto-filling the login credentials.">
            <a:extLst>
              <a:ext uri="{FF2B5EF4-FFF2-40B4-BE49-F238E27FC236}">
                <a16:creationId xmlns:a16="http://schemas.microsoft.com/office/drawing/2014/main" id="{B3E1A938-5F04-3B25-2551-8F4BEE503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204" y="1304144"/>
            <a:ext cx="6749591" cy="363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377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3EC1C-D31C-5259-B36C-973F14A01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these tools help Brian?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BA3DD-0A6B-570E-2E7A-60D101B38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562100"/>
            <a:ext cx="4114800" cy="307625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US" dirty="0"/>
              <a:t>Netflix being compromised does not mean anything else has been</a:t>
            </a: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US" dirty="0"/>
              <a:t>Changing compromised passwords is easy</a:t>
            </a: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US" dirty="0"/>
              <a:t>MFA is a second layer of protection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92853B6-7623-7B08-5CED-5E8E74039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34812" y="2008949"/>
            <a:ext cx="1865376" cy="1865376"/>
          </a:xfrm>
        </p:spPr>
      </p:pic>
    </p:spTree>
    <p:extLst>
      <p:ext uri="{BB962C8B-B14F-4D97-AF65-F5344CB8AC3E}">
        <p14:creationId xmlns:p14="http://schemas.microsoft.com/office/powerpoint/2010/main" val="3011119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74C81-C5C2-F12A-3BB4-88368320B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9F5F5-79B4-6F67-0F0F-CE58F46EF2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562100"/>
            <a:ext cx="4038600" cy="307625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US" dirty="0"/>
              <a:t>Use LastPass everywhere</a:t>
            </a: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US" dirty="0"/>
              <a:t>Use Duo everywhere</a:t>
            </a: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US" dirty="0"/>
              <a:t>If you get a Duo push and weren’t expecting it, deny and change your password</a:t>
            </a:r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B2D5F705-3EC8-9FCD-0500-85D51F101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82520" y="1429669"/>
            <a:ext cx="1942475" cy="971238"/>
          </a:xfrm>
        </p:spPr>
      </p:pic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0B692807-9BD4-61AA-712D-7578B85BC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4913" y="2612346"/>
            <a:ext cx="1617690" cy="11286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586C92-29BE-F32D-4C49-F8E427ADE601}"/>
              </a:ext>
            </a:extLst>
          </p:cNvPr>
          <p:cNvSpPr txBox="1"/>
          <p:nvPr/>
        </p:nvSpPr>
        <p:spPr>
          <a:xfrm>
            <a:off x="5319634" y="3952406"/>
            <a:ext cx="2668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techsupport@uconn.edu</a:t>
            </a:r>
          </a:p>
        </p:txBody>
      </p:sp>
    </p:spTree>
    <p:extLst>
      <p:ext uri="{BB962C8B-B14F-4D97-AF65-F5344CB8AC3E}">
        <p14:creationId xmlns:p14="http://schemas.microsoft.com/office/powerpoint/2010/main" val="94702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1719E-3EB9-3A0B-4669-2BCDE40E9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5818C-F5BC-C8FD-CF50-0A000F1176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363602"/>
            <a:ext cx="4038600" cy="33940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Email and Teams: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dustin@uconn.edu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Get an unprompted Duo push?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techsupport@uconn.edu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DCF333-B203-CFBD-5D3D-C70BCDA1D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3000" y="1348551"/>
            <a:ext cx="4038600" cy="3394075"/>
          </a:xfrm>
        </p:spPr>
        <p:txBody>
          <a:bodyPr>
            <a:normAutofit/>
          </a:bodyPr>
          <a:lstStyle/>
          <a:p>
            <a:r>
              <a:rPr lang="en-US" sz="2000" dirty="0"/>
              <a:t>Have I Been </a:t>
            </a:r>
            <a:r>
              <a:rPr lang="en-US" sz="2000" dirty="0" err="1"/>
              <a:t>Pwned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LastPass:</a:t>
            </a:r>
          </a:p>
          <a:p>
            <a:r>
              <a:rPr lang="en-US" sz="2000" dirty="0">
                <a:hlinkClick r:id="rId4"/>
              </a:rPr>
              <a:t>https://s.uconn.edu/lastpasskb</a:t>
            </a:r>
            <a:endParaRPr lang="en-US" sz="2000" dirty="0"/>
          </a:p>
          <a:p>
            <a:r>
              <a:rPr lang="en-US" sz="2000" dirty="0"/>
              <a:t>Duo:</a:t>
            </a:r>
          </a:p>
          <a:p>
            <a:r>
              <a:rPr lang="en-US" sz="2000" dirty="0">
                <a:hlinkClick r:id="rId5"/>
              </a:rPr>
              <a:t>https://s.uconn.edu/duokb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1026" name="Picture 2" descr="A QR code for Have I Been Pwned">
            <a:extLst>
              <a:ext uri="{FF2B5EF4-FFF2-40B4-BE49-F238E27FC236}">
                <a16:creationId xmlns:a16="http://schemas.microsoft.com/office/drawing/2014/main" id="{4E8A1058-581E-9643-FC8C-D19B4C4B1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693" y="1669028"/>
            <a:ext cx="1535150" cy="153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561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E75AC-6225-0109-252D-84F5C2DED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4788"/>
            <a:ext cx="3507856" cy="871537"/>
          </a:xfrm>
        </p:spPr>
        <p:txBody>
          <a:bodyPr>
            <a:normAutofit/>
          </a:bodyPr>
          <a:lstStyle/>
          <a:p>
            <a:r>
              <a:rPr lang="en-US" sz="4000" b="0" dirty="0"/>
              <a:t>Who is Brian?</a:t>
            </a:r>
          </a:p>
        </p:txBody>
      </p:sp>
      <p:sp>
        <p:nvSpPr>
          <p:cNvPr id="4" name="Text Placeholder 3" descr="Brian, wife, and two children sitting on couch.">
            <a:extLst>
              <a:ext uri="{FF2B5EF4-FFF2-40B4-BE49-F238E27FC236}">
                <a16:creationId xmlns:a16="http://schemas.microsoft.com/office/drawing/2014/main" id="{593D4BD4-6EB9-6D07-C689-DD83F1FF9F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5440" y="1273338"/>
            <a:ext cx="3403599" cy="3517900"/>
          </a:xfrm>
        </p:spPr>
        <p:txBody>
          <a:bodyPr>
            <a:no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/>
              <a:t>Administrator in a CLAS department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/>
              <a:t>Husband to Samantha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/>
              <a:t>Father to two kids, Bobby and Taylor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/>
              <a:t>Dog owner, Rover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/>
              <a:t>Avid birder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/>
              <a:t>Typical New England sports fan: Red Sox, Patriots, Celtics, etc.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/>
              <a:t>Coach for Bobby’s baseball team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/>
              <a:t>Organizer for Taylor’s soccer league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D4ACA35-3A8B-6B4B-F4D8-6023B9FFD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056" y="1344458"/>
            <a:ext cx="4285894" cy="2858691"/>
          </a:xfrm>
        </p:spPr>
      </p:pic>
    </p:spTree>
    <p:extLst>
      <p:ext uri="{BB962C8B-B14F-4D97-AF65-F5344CB8AC3E}">
        <p14:creationId xmlns:p14="http://schemas.microsoft.com/office/powerpoint/2010/main" val="2702999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439BF-9543-AEB9-288F-9B6B9F5D8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What Does Brian Have Passwords For?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AE7381-8951-8411-6E51-AE5F42976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47477"/>
            <a:ext cx="4040188" cy="481012"/>
          </a:xfrm>
        </p:spPr>
        <p:txBody>
          <a:bodyPr/>
          <a:lstStyle/>
          <a:p>
            <a:pPr algn="ctr"/>
            <a:r>
              <a:rPr lang="en-US" dirty="0"/>
              <a:t>Professional Accounts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96725-989D-BCEF-F872-4EFEB83F86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058211"/>
            <a:ext cx="4040188" cy="29622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NetID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HuskyCT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PeopleSoft</a:t>
            </a:r>
          </a:p>
          <a:p>
            <a:pPr>
              <a:lnSpc>
                <a:spcPct val="150000"/>
              </a:lnSpc>
            </a:pPr>
            <a:r>
              <a:rPr lang="en-US" dirty="0"/>
              <a:t>Kuali</a:t>
            </a:r>
          </a:p>
          <a:p>
            <a:pPr>
              <a:lnSpc>
                <a:spcPct val="150000"/>
              </a:lnSpc>
            </a:pPr>
            <a:r>
              <a:rPr lang="en-US" dirty="0"/>
              <a:t>Department shared email</a:t>
            </a:r>
          </a:p>
          <a:p>
            <a:pPr>
              <a:lnSpc>
                <a:spcPct val="150000"/>
              </a:lnSpc>
            </a:pPr>
            <a:r>
              <a:rPr lang="en-US" dirty="0"/>
              <a:t>Research grant websites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2AFB1AD-AD13-48BD-F64F-D1C5317318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3" y="1444164"/>
            <a:ext cx="4041775" cy="481012"/>
          </a:xfrm>
        </p:spPr>
        <p:txBody>
          <a:bodyPr/>
          <a:lstStyle/>
          <a:p>
            <a:pPr algn="ctr"/>
            <a:r>
              <a:rPr lang="en-US" dirty="0"/>
              <a:t>Personal Accounts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0AE6A-2ABE-CE73-1EF0-70390E1339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4" y="2058211"/>
            <a:ext cx="4117976" cy="2962275"/>
          </a:xfrm>
        </p:spPr>
        <p:txBody>
          <a:bodyPr>
            <a:normAutofit/>
          </a:bodyPr>
          <a:lstStyle/>
          <a:p>
            <a:r>
              <a:rPr lang="en-US" dirty="0"/>
              <a:t>Netflix, Google, Amazon, Disney+, etc.</a:t>
            </a:r>
          </a:p>
          <a:p>
            <a:r>
              <a:rPr lang="en-US" dirty="0"/>
              <a:t>Facebook, TikTok, Twitter, LinkedIn</a:t>
            </a:r>
          </a:p>
          <a:p>
            <a:r>
              <a:rPr lang="en-US" dirty="0"/>
              <a:t>Banking websites</a:t>
            </a:r>
          </a:p>
          <a:p>
            <a:r>
              <a:rPr lang="en-US" dirty="0"/>
              <a:t>Birding website for tracking those elusive Lifers</a:t>
            </a:r>
          </a:p>
          <a:p>
            <a:r>
              <a:rPr lang="en-US" dirty="0"/>
              <a:t>Baseball and soccer websites</a:t>
            </a:r>
          </a:p>
          <a:p>
            <a:r>
              <a:rPr lang="en-US" dirty="0"/>
              <a:t>Other retailer portals, like Walmart, Best Buy, Costco</a:t>
            </a:r>
          </a:p>
        </p:txBody>
      </p:sp>
    </p:spTree>
    <p:extLst>
      <p:ext uri="{BB962C8B-B14F-4D97-AF65-F5344CB8AC3E}">
        <p14:creationId xmlns:p14="http://schemas.microsoft.com/office/powerpoint/2010/main" val="3246800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991928C-7FCC-85D9-150D-21DAB0312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Can We Guess Brian’s Password?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D555249-6CAC-FDFD-E11A-FFAF30ACC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1414860"/>
            <a:ext cx="4040188" cy="481012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n-US" dirty="0"/>
              <a:t>Common Habits for Password Creation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6393C9B-2103-C90C-D473-DC086000E9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030413"/>
            <a:ext cx="4040188" cy="29622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Easy to remember</a:t>
            </a:r>
          </a:p>
          <a:p>
            <a:pPr>
              <a:lnSpc>
                <a:spcPct val="150000"/>
              </a:lnSpc>
            </a:pPr>
            <a:r>
              <a:rPr lang="en-US" dirty="0"/>
              <a:t>Minimally complicated</a:t>
            </a:r>
          </a:p>
          <a:p>
            <a:pPr>
              <a:lnSpc>
                <a:spcPct val="150000"/>
              </a:lnSpc>
            </a:pPr>
            <a:r>
              <a:rPr lang="en-US" dirty="0"/>
              <a:t>Personally identifiable</a:t>
            </a:r>
          </a:p>
          <a:p>
            <a:pPr>
              <a:lnSpc>
                <a:spcPct val="150000"/>
              </a:lnSpc>
            </a:pPr>
            <a:r>
              <a:rPr lang="en-US" dirty="0"/>
              <a:t>Easily </a:t>
            </a:r>
            <a:r>
              <a:rPr lang="en-US" dirty="0" err="1"/>
              <a:t>iterable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Universally applicable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9DE4E84-F349-7C7B-B512-780641135D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111623" y="1414860"/>
            <a:ext cx="4041775" cy="481012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n-US" dirty="0"/>
              <a:t>Let’s Make Some Guesses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16F7A134-A48D-D9A7-51C9-2890FE28EA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88864" y="2030412"/>
            <a:ext cx="4041775" cy="29622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SamandBrian2012!</a:t>
            </a:r>
          </a:p>
          <a:p>
            <a:pPr>
              <a:lnSpc>
                <a:spcPct val="150000"/>
              </a:lnSpc>
            </a:pPr>
            <a:r>
              <a:rPr lang="en-US" dirty="0"/>
              <a:t>TaylorDec13!</a:t>
            </a:r>
          </a:p>
          <a:p>
            <a:pPr>
              <a:lnSpc>
                <a:spcPct val="150000"/>
              </a:lnSpc>
            </a:pPr>
            <a:r>
              <a:rPr lang="en-US" dirty="0"/>
              <a:t>RoverGoodBoy1!</a:t>
            </a:r>
          </a:p>
          <a:p>
            <a:pPr>
              <a:lnSpc>
                <a:spcPct val="150000"/>
              </a:lnSpc>
            </a:pPr>
            <a:r>
              <a:rPr lang="en-US" dirty="0"/>
              <a:t>GoRedSox2018!</a:t>
            </a:r>
          </a:p>
          <a:p>
            <a:pPr>
              <a:lnSpc>
                <a:spcPct val="150000"/>
              </a:lnSpc>
            </a:pPr>
            <a:r>
              <a:rPr lang="en-US" dirty="0"/>
              <a:t>UConnPass15?!</a:t>
            </a:r>
          </a:p>
          <a:p>
            <a:pPr>
              <a:lnSpc>
                <a:spcPct val="150000"/>
              </a:lnSpc>
            </a:pPr>
            <a:r>
              <a:rPr lang="en-US" dirty="0"/>
              <a:t>R-B Merganser 2$$</a:t>
            </a:r>
          </a:p>
        </p:txBody>
      </p:sp>
    </p:spTree>
    <p:extLst>
      <p:ext uri="{BB962C8B-B14F-4D97-AF65-F5344CB8AC3E}">
        <p14:creationId xmlns:p14="http://schemas.microsoft.com/office/powerpoint/2010/main" val="166823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77436-BFE9-C603-F29D-EBB5B9ECA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Day… Brian Gets an Email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3ADAC-FFE9-1794-359F-D3D31C77A7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6567" y="1888740"/>
            <a:ext cx="4038600" cy="289672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One of his personal accounts has been compromised!</a:t>
            </a:r>
          </a:p>
          <a:p>
            <a:endParaRPr lang="en-US" dirty="0"/>
          </a:p>
        </p:txBody>
      </p:sp>
      <p:pic>
        <p:nvPicPr>
          <p:cNvPr id="9" name="Picture 8" descr="A picture of compromised information as provided by Have I Been Pwned">
            <a:extLst>
              <a:ext uri="{FF2B5EF4-FFF2-40B4-BE49-F238E27FC236}">
                <a16:creationId xmlns:a16="http://schemas.microsoft.com/office/drawing/2014/main" id="{A94012D3-2583-C73F-1D2C-EBC4170CD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48" y="3254760"/>
            <a:ext cx="4295639" cy="580469"/>
          </a:xfrm>
          <a:prstGeom prst="rect">
            <a:avLst/>
          </a:prstGeom>
        </p:spPr>
      </p:pic>
      <p:pic>
        <p:nvPicPr>
          <p:cNvPr id="6" name="Content Placeholder 5" descr="A picture of an email from a company notifying a customer of a data breach.">
            <a:extLst>
              <a:ext uri="{FF2B5EF4-FFF2-40B4-BE49-F238E27FC236}">
                <a16:creationId xmlns:a16="http://schemas.microsoft.com/office/drawing/2014/main" id="{63B40AE3-E59C-C866-1D4D-BD8FC518A0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15051" y="1560024"/>
            <a:ext cx="4500901" cy="3377101"/>
          </a:xfrm>
        </p:spPr>
      </p:pic>
    </p:spTree>
    <p:extLst>
      <p:ext uri="{BB962C8B-B14F-4D97-AF65-F5344CB8AC3E}">
        <p14:creationId xmlns:p14="http://schemas.microsoft.com/office/powerpoint/2010/main" val="3009745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BCC0A-916C-18F0-06C0-8208059E1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4788"/>
            <a:ext cx="7875528" cy="871537"/>
          </a:xfrm>
        </p:spPr>
        <p:txBody>
          <a:bodyPr>
            <a:noAutofit/>
          </a:bodyPr>
          <a:lstStyle/>
          <a:p>
            <a:r>
              <a:rPr lang="en-US" sz="3600" dirty="0"/>
              <a:t>More Common Than You Think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9518B5-00E0-9B65-286F-BF5367824F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140" y="1488735"/>
            <a:ext cx="3403751" cy="3385546"/>
          </a:xfrm>
        </p:spPr>
        <p:txBody>
          <a:bodyPr>
            <a:no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Microsoft 2020: </a:t>
            </a:r>
            <a:r>
              <a:rPr lang="en-US" sz="1800" b="1" dirty="0"/>
              <a:t>250 million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Twitter 2018: </a:t>
            </a:r>
            <a:r>
              <a:rPr lang="en-US" sz="1800" b="1" dirty="0"/>
              <a:t>330 million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Facebook 2019: </a:t>
            </a:r>
            <a:r>
              <a:rPr lang="en-US" sz="1800" b="1" dirty="0"/>
              <a:t>419 million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Facebook 2021: </a:t>
            </a:r>
            <a:r>
              <a:rPr lang="en-US" sz="1800" b="1" dirty="0"/>
              <a:t>533 million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LinkedIn 2021: </a:t>
            </a:r>
            <a:r>
              <a:rPr lang="en-US" sz="1800" b="1" dirty="0"/>
              <a:t>700 million</a:t>
            </a:r>
          </a:p>
        </p:txBody>
      </p:sp>
      <p:pic>
        <p:nvPicPr>
          <p:cNvPr id="8" name="Picture 7" descr="An infographic of reported data breaches since 2018. The data breaches are organized in columns by types of data contained in the breaches and each breach is a bubble corresponding to the size of the breach.">
            <a:extLst>
              <a:ext uri="{FF2B5EF4-FFF2-40B4-BE49-F238E27FC236}">
                <a16:creationId xmlns:a16="http://schemas.microsoft.com/office/drawing/2014/main" id="{FBBA92DC-3552-DB12-C009-2D5D9A9A0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507" y="1338125"/>
            <a:ext cx="4994916" cy="38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532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1D68C-4C08-F1A5-AEE1-487968E48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Tools to Help</a:t>
            </a:r>
          </a:p>
        </p:txBody>
      </p:sp>
      <p:pic>
        <p:nvPicPr>
          <p:cNvPr id="7" name="Content Placeholder 6" descr="The LastPass logo">
            <a:extLst>
              <a:ext uri="{FF2B5EF4-FFF2-40B4-BE49-F238E27FC236}">
                <a16:creationId xmlns:a16="http://schemas.microsoft.com/office/drawing/2014/main" id="{40EFCA2C-C252-6B56-927C-86CE07B4060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931987"/>
            <a:ext cx="4038600" cy="2019300"/>
          </a:xfrm>
        </p:spPr>
      </p:pic>
      <p:pic>
        <p:nvPicPr>
          <p:cNvPr id="9" name="Content Placeholder 8" descr="The Duo logo">
            <a:extLst>
              <a:ext uri="{FF2B5EF4-FFF2-40B4-BE49-F238E27FC236}">
                <a16:creationId xmlns:a16="http://schemas.microsoft.com/office/drawing/2014/main" id="{DE40C848-4606-61B9-5217-C606B2BDB51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532823"/>
            <a:ext cx="4038600" cy="2817627"/>
          </a:xfrm>
        </p:spPr>
      </p:pic>
    </p:spTree>
    <p:extLst>
      <p:ext uri="{BB962C8B-B14F-4D97-AF65-F5344CB8AC3E}">
        <p14:creationId xmlns:p14="http://schemas.microsoft.com/office/powerpoint/2010/main" val="4263210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A09EA-4FA8-2686-5639-28D8C04FA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24E3E-4D12-33AE-1BAD-A647E60476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1" y="1543050"/>
            <a:ext cx="4038600" cy="3394075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Multifactor Authentication App</a:t>
            </a:r>
          </a:p>
          <a:p>
            <a:pPr>
              <a:lnSpc>
                <a:spcPct val="200000"/>
              </a:lnSpc>
            </a:pPr>
            <a:r>
              <a:rPr lang="en-US" dirty="0"/>
              <a:t>A second layer of security</a:t>
            </a:r>
          </a:p>
          <a:p>
            <a:pPr>
              <a:lnSpc>
                <a:spcPct val="200000"/>
              </a:lnSpc>
            </a:pPr>
            <a:r>
              <a:rPr lang="en-US" dirty="0"/>
              <a:t>Can be for more than UConn</a:t>
            </a:r>
          </a:p>
          <a:p>
            <a:pPr>
              <a:lnSpc>
                <a:spcPct val="200000"/>
              </a:lnSpc>
            </a:pPr>
            <a:r>
              <a:rPr lang="en-US" dirty="0"/>
              <a:t>One of many solutions</a:t>
            </a:r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9BD9B185-DD6A-48D8-4225-C777E43E4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199" y="1662738"/>
            <a:ext cx="4038600" cy="2817627"/>
          </a:xfrm>
        </p:spPr>
      </p:pic>
    </p:spTree>
    <p:extLst>
      <p:ext uri="{BB962C8B-B14F-4D97-AF65-F5344CB8AC3E}">
        <p14:creationId xmlns:p14="http://schemas.microsoft.com/office/powerpoint/2010/main" val="584237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BC9C1F-0055-BA71-2041-98F36C0C8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Duo/MFA important?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8CCB07-9A14-12CC-D1E0-C7F0735DE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en-US" dirty="0"/>
              <a:t>Let’s reconsider Brian’s example</a:t>
            </a:r>
          </a:p>
          <a:p>
            <a:pPr>
              <a:lnSpc>
                <a:spcPct val="200000"/>
              </a:lnSpc>
            </a:pPr>
            <a:r>
              <a:rPr lang="en-US" dirty="0"/>
              <a:t>His password was compromised elsewhere. Would attackers use it against UConn?</a:t>
            </a:r>
          </a:p>
          <a:p>
            <a:pPr>
              <a:lnSpc>
                <a:spcPct val="200000"/>
              </a:lnSpc>
            </a:pPr>
            <a:r>
              <a:rPr lang="en-US" dirty="0"/>
              <a:t>Yes!!!</a:t>
            </a:r>
          </a:p>
          <a:p>
            <a:pPr>
              <a:lnSpc>
                <a:spcPct val="200000"/>
              </a:lnSpc>
            </a:pPr>
            <a:r>
              <a:rPr lang="en-US" dirty="0"/>
              <a:t>But Duo can protect us.</a:t>
            </a:r>
          </a:p>
          <a:p>
            <a:pPr>
              <a:lnSpc>
                <a:spcPct val="200000"/>
              </a:lnSpc>
            </a:pPr>
            <a:r>
              <a:rPr lang="en-US" dirty="0"/>
              <a:t>Bad guys still need to get a Duo push to login</a:t>
            </a:r>
          </a:p>
        </p:txBody>
      </p:sp>
    </p:spTree>
    <p:extLst>
      <p:ext uri="{BB962C8B-B14F-4D97-AF65-F5344CB8AC3E}">
        <p14:creationId xmlns:p14="http://schemas.microsoft.com/office/powerpoint/2010/main" val="4113070624"/>
      </p:ext>
    </p:extLst>
  </p:cSld>
  <p:clrMapOvr>
    <a:masterClrMapping/>
  </p:clrMapOvr>
</p:sld>
</file>

<file path=ppt/theme/theme1.xml><?xml version="1.0" encoding="utf-8"?>
<a:theme xmlns:a="http://schemas.openxmlformats.org/drawingml/2006/main" name="white-bluebar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6428604F8E664388193096EA1232A0" ma:contentTypeVersion="11" ma:contentTypeDescription="Create a new document." ma:contentTypeScope="" ma:versionID="6675100bffdc880fa50666c10fae4684">
  <xsd:schema xmlns:xsd="http://www.w3.org/2001/XMLSchema" xmlns:xs="http://www.w3.org/2001/XMLSchema" xmlns:p="http://schemas.microsoft.com/office/2006/metadata/properties" xmlns:ns2="266d7378-0306-4a5c-8704-20bf57ad8ebb" xmlns:ns3="e16f6b68-41ff-40c7-9c8c-25b495cbb78a" targetNamespace="http://schemas.microsoft.com/office/2006/metadata/properties" ma:root="true" ma:fieldsID="1908526212f68361f2375f4185336654" ns2:_="" ns3:_="">
    <xsd:import namespace="266d7378-0306-4a5c-8704-20bf57ad8ebb"/>
    <xsd:import namespace="e16f6b68-41ff-40c7-9c8c-25b495cbb7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6d7378-0306-4a5c-8704-20bf57ad8e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0e6962ab-0744-46a3-9e0f-3fe952fbdf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6f6b68-41ff-40c7-9c8c-25b495cbb78a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bb5e6ac8-0fc1-4703-9739-312a9c8d8fc8}" ma:internalName="TaxCatchAll" ma:showField="CatchAllData" ma:web="e16f6b68-41ff-40c7-9c8c-25b495cbb7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16f6b68-41ff-40c7-9c8c-25b495cbb78a" xsi:nil="true"/>
    <lcf76f155ced4ddcb4097134ff3c332f xmlns="266d7378-0306-4a5c-8704-20bf57ad8eb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B171962-7B5B-44FF-A1C8-BA911BADC9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6d7378-0306-4a5c-8704-20bf57ad8ebb"/>
    <ds:schemaRef ds:uri="e16f6b68-41ff-40c7-9c8c-25b495cbb7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e16f6b68-41ff-40c7-9c8c-25b495cbb78a"/>
    <ds:schemaRef ds:uri="266d7378-0306-4a5c-8704-20bf57ad8ebb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white-bluebar-template.potx</Template>
  <TotalTime>3876</TotalTime>
  <Words>575</Words>
  <Application>Microsoft Office PowerPoint</Application>
  <PresentationFormat>On-screen Show (16:9)</PresentationFormat>
  <Paragraphs>116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white-bluebar-template</vt:lpstr>
      <vt:lpstr>1_Custom Design</vt:lpstr>
      <vt:lpstr>Custom Design</vt:lpstr>
      <vt:lpstr>The Life of Brian </vt:lpstr>
      <vt:lpstr>Who is Brian?</vt:lpstr>
      <vt:lpstr>What Does Brian Have Passwords For?</vt:lpstr>
      <vt:lpstr>Can We Guess Brian’s Password?</vt:lpstr>
      <vt:lpstr>One Day… Brian Gets an Email</vt:lpstr>
      <vt:lpstr>More Common Than You Think</vt:lpstr>
      <vt:lpstr>Tools to Help</vt:lpstr>
      <vt:lpstr>Duo</vt:lpstr>
      <vt:lpstr>Why is Duo/MFA important?</vt:lpstr>
      <vt:lpstr>Standard Duo Push Process</vt:lpstr>
      <vt:lpstr>When You Weren’t Expecting It</vt:lpstr>
      <vt:lpstr>LastPass</vt:lpstr>
      <vt:lpstr>LastPass in the Browser</vt:lpstr>
      <vt:lpstr>How do these tools help Brian?</vt:lpstr>
      <vt:lpstr>Big Takeaways</vt:lpstr>
      <vt:lpstr>Question?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of Brian: LastPass and Duo for UConn</dc:title>
  <dc:creator>dustin.kirkpatrick@uconn.edu</dc:creator>
  <cp:lastModifiedBy>Desai, Stuti (Document Accessibility Specialist)</cp:lastModifiedBy>
  <cp:revision>5</cp:revision>
  <dcterms:created xsi:type="dcterms:W3CDTF">2010-04-12T23:12:02Z</dcterms:created>
  <dcterms:modified xsi:type="dcterms:W3CDTF">2023-06-08T18:00:47Z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0x010100636428604F8E664388193096EA1232A0</vt:lpwstr>
  </property>
  <property fmtid="{D5CDD505-2E9C-101B-9397-08002B2CF9AE}" pid="3" name="MediaServiceImageTags">
    <vt:lpwstr/>
  </property>
</Properties>
</file>