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vtt" ContentType="text/vtt"/>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532" r:id="rId3"/>
    <p:sldId id="520" r:id="rId4"/>
    <p:sldId id="302" r:id="rId5"/>
    <p:sldId id="330" r:id="rId6"/>
    <p:sldId id="337" r:id="rId7"/>
    <p:sldId id="335" r:id="rId8"/>
    <p:sldId id="280" r:id="rId9"/>
    <p:sldId id="281" r:id="rId10"/>
    <p:sldId id="258" r:id="rId11"/>
    <p:sldId id="324" r:id="rId12"/>
    <p:sldId id="260" r:id="rId13"/>
    <p:sldId id="524" r:id="rId14"/>
    <p:sldId id="522" r:id="rId15"/>
    <p:sldId id="336" r:id="rId16"/>
    <p:sldId id="300" r:id="rId17"/>
    <p:sldId id="338" r:id="rId18"/>
    <p:sldId id="304" r:id="rId19"/>
    <p:sldId id="311" r:id="rId20"/>
    <p:sldId id="312" r:id="rId21"/>
    <p:sldId id="283" r:id="rId22"/>
    <p:sldId id="326" r:id="rId23"/>
    <p:sldId id="313" r:id="rId24"/>
    <p:sldId id="327" r:id="rId25"/>
    <p:sldId id="314" r:id="rId26"/>
    <p:sldId id="315" r:id="rId27"/>
    <p:sldId id="316" r:id="rId28"/>
    <p:sldId id="317" r:id="rId29"/>
    <p:sldId id="527" r:id="rId30"/>
    <p:sldId id="318" r:id="rId31"/>
    <p:sldId id="328" r:id="rId32"/>
    <p:sldId id="323" r:id="rId33"/>
    <p:sldId id="521" r:id="rId34"/>
    <p:sldId id="523" r:id="rId35"/>
    <p:sldId id="531" r:id="rId36"/>
    <p:sldId id="529" r:id="rId37"/>
    <p:sldId id="526" r:id="rId38"/>
    <p:sldId id="525" r:id="rId39"/>
    <p:sldId id="528" r:id="rId40"/>
    <p:sldId id="329" r:id="rId41"/>
    <p:sldId id="321"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1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udlarek, Karen" userId="48538c00-b2ba-473f-af08-20b60a3a0c4e" providerId="ADAL" clId="{F529759B-6950-4E65-A4D1-569849F2234E}"/>
    <pc:docChg chg="custSel delSld modSld">
      <pc:chgData name="Skudlarek, Karen" userId="48538c00-b2ba-473f-af08-20b60a3a0c4e" providerId="ADAL" clId="{F529759B-6950-4E65-A4D1-569849F2234E}" dt="2023-06-07T20:07:34.614" v="103" actId="962"/>
      <pc:docMkLst>
        <pc:docMk/>
      </pc:docMkLst>
      <pc:sldChg chg="delSp modSp mod delAnim">
        <pc:chgData name="Skudlarek, Karen" userId="48538c00-b2ba-473f-af08-20b60a3a0c4e" providerId="ADAL" clId="{F529759B-6950-4E65-A4D1-569849F2234E}" dt="2023-06-07T20:05:35.919" v="5" actId="1076"/>
        <pc:sldMkLst>
          <pc:docMk/>
          <pc:sldMk cId="3247473888" sldId="302"/>
        </pc:sldMkLst>
        <pc:spChg chg="del">
          <ac:chgData name="Skudlarek, Karen" userId="48538c00-b2ba-473f-af08-20b60a3a0c4e" providerId="ADAL" clId="{F529759B-6950-4E65-A4D1-569849F2234E}" dt="2023-06-07T20:05:32.883" v="4" actId="478"/>
          <ac:spMkLst>
            <pc:docMk/>
            <pc:sldMk cId="3247473888" sldId="302"/>
            <ac:spMk id="2" creationId="{B6502528-2F62-1A17-B392-24435CE05629}"/>
          </ac:spMkLst>
        </pc:spChg>
        <pc:spChg chg="mod">
          <ac:chgData name="Skudlarek, Karen" userId="48538c00-b2ba-473f-af08-20b60a3a0c4e" providerId="ADAL" clId="{F529759B-6950-4E65-A4D1-569849F2234E}" dt="2023-06-07T20:05:35.919" v="5" actId="1076"/>
          <ac:spMkLst>
            <pc:docMk/>
            <pc:sldMk cId="3247473888" sldId="302"/>
            <ac:spMk id="3" creationId="{2F5E5CC9-3DB9-6A3F-0ABA-238C4A13D3F8}"/>
          </ac:spMkLst>
        </pc:spChg>
      </pc:sldChg>
      <pc:sldChg chg="del">
        <pc:chgData name="Skudlarek, Karen" userId="48538c00-b2ba-473f-af08-20b60a3a0c4e" providerId="ADAL" clId="{F529759B-6950-4E65-A4D1-569849F2234E}" dt="2023-06-07T20:05:21.643" v="1" actId="47"/>
        <pc:sldMkLst>
          <pc:docMk/>
          <pc:sldMk cId="2539196094" sldId="331"/>
        </pc:sldMkLst>
      </pc:sldChg>
      <pc:sldChg chg="del">
        <pc:chgData name="Skudlarek, Karen" userId="48538c00-b2ba-473f-af08-20b60a3a0c4e" providerId="ADAL" clId="{F529759B-6950-4E65-A4D1-569849F2234E}" dt="2023-06-07T20:05:23.829" v="2" actId="47"/>
        <pc:sldMkLst>
          <pc:docMk/>
          <pc:sldMk cId="2449257817" sldId="334"/>
        </pc:sldMkLst>
      </pc:sldChg>
      <pc:sldChg chg="delSp mod delAnim">
        <pc:chgData name="Skudlarek, Karen" userId="48538c00-b2ba-473f-af08-20b60a3a0c4e" providerId="ADAL" clId="{F529759B-6950-4E65-A4D1-569849F2234E}" dt="2023-06-07T20:05:42.791" v="7" actId="478"/>
        <pc:sldMkLst>
          <pc:docMk/>
          <pc:sldMk cId="547031974" sldId="337"/>
        </pc:sldMkLst>
        <pc:spChg chg="del">
          <ac:chgData name="Skudlarek, Karen" userId="48538c00-b2ba-473f-af08-20b60a3a0c4e" providerId="ADAL" clId="{F529759B-6950-4E65-A4D1-569849F2234E}" dt="2023-06-07T20:05:41.983" v="6" actId="478"/>
          <ac:spMkLst>
            <pc:docMk/>
            <pc:sldMk cId="547031974" sldId="337"/>
            <ac:spMk id="6" creationId="{4AB088EF-36EA-8A68-3C3A-6B73E68926B7}"/>
          </ac:spMkLst>
        </pc:spChg>
        <pc:spChg chg="del">
          <ac:chgData name="Skudlarek, Karen" userId="48538c00-b2ba-473f-af08-20b60a3a0c4e" providerId="ADAL" clId="{F529759B-6950-4E65-A4D1-569849F2234E}" dt="2023-06-07T20:05:42.791" v="7" actId="478"/>
          <ac:spMkLst>
            <pc:docMk/>
            <pc:sldMk cId="547031974" sldId="337"/>
            <ac:spMk id="7" creationId="{825E2CBC-90CB-5374-C926-20332573AB14}"/>
          </ac:spMkLst>
        </pc:spChg>
      </pc:sldChg>
      <pc:sldChg chg="modSp mod">
        <pc:chgData name="Skudlarek, Karen" userId="48538c00-b2ba-473f-af08-20b60a3a0c4e" providerId="ADAL" clId="{F529759B-6950-4E65-A4D1-569849F2234E}" dt="2023-06-07T20:06:09.492" v="8" actId="13926"/>
        <pc:sldMkLst>
          <pc:docMk/>
          <pc:sldMk cId="2962414955" sldId="529"/>
        </pc:sldMkLst>
        <pc:spChg chg="mod">
          <ac:chgData name="Skudlarek, Karen" userId="48538c00-b2ba-473f-af08-20b60a3a0c4e" providerId="ADAL" clId="{F529759B-6950-4E65-A4D1-569849F2234E}" dt="2023-06-07T20:06:09.492" v="8" actId="13926"/>
          <ac:spMkLst>
            <pc:docMk/>
            <pc:sldMk cId="2962414955" sldId="529"/>
            <ac:spMk id="8" creationId="{BC4D9A95-73A1-4108-C3FD-1642E6BA0F36}"/>
          </ac:spMkLst>
        </pc:spChg>
      </pc:sldChg>
      <pc:sldChg chg="modSp del mod">
        <pc:chgData name="Skudlarek, Karen" userId="48538c00-b2ba-473f-af08-20b60a3a0c4e" providerId="ADAL" clId="{F529759B-6950-4E65-A4D1-569849F2234E}" dt="2023-06-07T20:07:23.573" v="33" actId="47"/>
        <pc:sldMkLst>
          <pc:docMk/>
          <pc:sldMk cId="274926623" sldId="530"/>
        </pc:sldMkLst>
        <pc:picChg chg="mod ord">
          <ac:chgData name="Skudlarek, Karen" userId="48538c00-b2ba-473f-af08-20b60a3a0c4e" providerId="ADAL" clId="{F529759B-6950-4E65-A4D1-569849F2234E}" dt="2023-06-07T20:07:20.623" v="32" actId="962"/>
          <ac:picMkLst>
            <pc:docMk/>
            <pc:sldMk cId="274926623" sldId="530"/>
            <ac:picMk id="5" creationId="{A9AACD27-90C5-334F-C4FE-56C87B7924FA}"/>
          </ac:picMkLst>
        </pc:picChg>
      </pc:sldChg>
      <pc:sldChg chg="modSp mod">
        <pc:chgData name="Skudlarek, Karen" userId="48538c00-b2ba-473f-af08-20b60a3a0c4e" providerId="ADAL" clId="{F529759B-6950-4E65-A4D1-569849F2234E}" dt="2023-06-07T20:07:34.614" v="103" actId="962"/>
        <pc:sldMkLst>
          <pc:docMk/>
          <pc:sldMk cId="491520877" sldId="531"/>
        </pc:sldMkLst>
        <pc:picChg chg="mod">
          <ac:chgData name="Skudlarek, Karen" userId="48538c00-b2ba-473f-af08-20b60a3a0c4e" providerId="ADAL" clId="{F529759B-6950-4E65-A4D1-569849F2234E}" dt="2023-06-07T20:07:34.614" v="103" actId="962"/>
          <ac:picMkLst>
            <pc:docMk/>
            <pc:sldMk cId="491520877" sldId="531"/>
            <ac:picMk id="8" creationId="{252A4BFF-59C6-4C8E-56A8-5E324E55C87C}"/>
          </ac:picMkLst>
        </pc:picChg>
      </pc:sldChg>
      <pc:sldChg chg="del">
        <pc:chgData name="Skudlarek, Karen" userId="48538c00-b2ba-473f-af08-20b60a3a0c4e" providerId="ADAL" clId="{F529759B-6950-4E65-A4D1-569849F2234E}" dt="2023-06-07T20:05:10.794" v="0" actId="47"/>
        <pc:sldMkLst>
          <pc:docMk/>
          <pc:sldMk cId="1445289821" sldId="5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2C8FD-B8DD-4D51-B9C9-82C769AD9925}"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81825-ACB2-4404-9FAA-C010F568AC4F}" type="slidenum">
              <a:rPr lang="en-US" smtClean="0"/>
              <a:t>‹#›</a:t>
            </a:fld>
            <a:endParaRPr lang="en-US"/>
          </a:p>
        </p:txBody>
      </p:sp>
    </p:spTree>
    <p:extLst>
      <p:ext uri="{BB962C8B-B14F-4D97-AF65-F5344CB8AC3E}">
        <p14:creationId xmlns:p14="http://schemas.microsoft.com/office/powerpoint/2010/main" val="414255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iowa.instructure.com/courses/40/pages/accessibility-vs-accommod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fb.org/blog/creating-nonvisually-accessible-documen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ncdae.or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sabilitystatistics.org/StatusReports/2018-PDF/2018-StatusReport_U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a:t>
            </a:r>
            <a:r>
              <a:rPr lang="en-US" sz="1200">
                <a:hlinkClick r:id="rId3"/>
              </a:rPr>
              <a:t>https://uiowa.instructure.com/courses/40/pages/accessibility-vs-accommodation</a:t>
            </a:r>
            <a:r>
              <a:rPr lang="en-US" sz="1200"/>
              <a:t> </a:t>
            </a:r>
          </a:p>
          <a:p>
            <a:endParaRPr lang="en-US"/>
          </a:p>
        </p:txBody>
      </p:sp>
      <p:sp>
        <p:nvSpPr>
          <p:cNvPr id="4" name="Slide Number Placeholder 3"/>
          <p:cNvSpPr>
            <a:spLocks noGrp="1"/>
          </p:cNvSpPr>
          <p:nvPr>
            <p:ph type="sldNum" sz="quarter" idx="5"/>
          </p:nvPr>
        </p:nvSpPr>
        <p:spPr/>
        <p:txBody>
          <a:bodyPr/>
          <a:lstStyle/>
          <a:p>
            <a:fld id="{494C3292-DE3B-4316-9031-5F54AEF1BFA3}" type="slidenum">
              <a:rPr lang="en-US" smtClean="0"/>
              <a:t>4</a:t>
            </a:fld>
            <a:endParaRPr lang="en-US"/>
          </a:p>
        </p:txBody>
      </p:sp>
    </p:spTree>
    <p:extLst>
      <p:ext uri="{BB962C8B-B14F-4D97-AF65-F5344CB8AC3E}">
        <p14:creationId xmlns:p14="http://schemas.microsoft.com/office/powerpoint/2010/main" val="366002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8104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853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4374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360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8478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232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618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758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7103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033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E47DE34-B166-4C1F-8858-58EC9459E0C7}" type="slidenum">
              <a:rPr lang="en-US" smtClean="0"/>
              <a:t>8</a:t>
            </a:fld>
            <a:endParaRPr lang="en-US"/>
          </a:p>
        </p:txBody>
      </p:sp>
    </p:spTree>
    <p:extLst>
      <p:ext uri="{BB962C8B-B14F-4D97-AF65-F5344CB8AC3E}">
        <p14:creationId xmlns:p14="http://schemas.microsoft.com/office/powerpoint/2010/main" val="61733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35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32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9045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955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9066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6231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1766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983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Nonvisually Accessible Documents: </a:t>
            </a:r>
            <a:r>
              <a:rPr lang="en-US">
                <a:hlinkClick r:id="rId3"/>
              </a:rPr>
              <a:t>https://www.nfb.org/blog/creating-nonvisually-accessible-documents</a:t>
            </a:r>
            <a:endParaRPr lang="en-US"/>
          </a:p>
          <a:p>
            <a:r>
              <a:rPr lang="en-US" b="1" i="1"/>
              <a:t>The National Center on Disability and Access to Education (NCDAE)</a:t>
            </a:r>
            <a:r>
              <a:rPr lang="en-US"/>
              <a:t> exists to address issues of technology and disability in education policies and practices to enhance the lives of people with disabilities and their families.  </a:t>
            </a:r>
            <a:r>
              <a:rPr lang="en-US">
                <a:hlinkClick r:id="rId4"/>
              </a:rPr>
              <a:t>www.ncdae.org</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E47DE34-B166-4C1F-8858-58EC9459E0C7}" type="slidenum">
              <a:rPr lang="en-US" smtClean="0"/>
              <a:t>9</a:t>
            </a:fld>
            <a:endParaRPr lang="en-US"/>
          </a:p>
        </p:txBody>
      </p:sp>
    </p:spTree>
    <p:extLst>
      <p:ext uri="{BB962C8B-B14F-4D97-AF65-F5344CB8AC3E}">
        <p14:creationId xmlns:p14="http://schemas.microsoft.com/office/powerpoint/2010/main" val="385300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Erickson, W., Lee, C., &amp; von Schrader, S. (2020). 2018 Disability Status Report: United States. Ithaca, NY: Cornell University Yang-Tan Institute on Employment and Disability(YTI).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https://www.disabilitystatistics.org/StatusReports/2018-PDF/2018-StatusReport_US.pdf</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C3292-DE3B-4316-9031-5F54AEF1BF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900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Tree>
    <p:extLst>
      <p:ext uri="{BB962C8B-B14F-4D97-AF65-F5344CB8AC3E}">
        <p14:creationId xmlns:p14="http://schemas.microsoft.com/office/powerpoint/2010/main" val="50934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9602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698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495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426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4C3C3-DBE8-8D87-1B20-E02416DE5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EF5803-C3D3-E0EB-1136-452F38ADD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8954F8-8FFE-DC54-71BF-BBBE56FAFB7E}"/>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5" name="Footer Placeholder 4">
            <a:extLst>
              <a:ext uri="{FF2B5EF4-FFF2-40B4-BE49-F238E27FC236}">
                <a16:creationId xmlns:a16="http://schemas.microsoft.com/office/drawing/2014/main" id="{AD24B504-E85C-E2C6-FC3C-4552A0E05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65935-33F3-18C6-D5A0-BC4E1E53E190}"/>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302437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A797-2AB1-9E09-64ED-5DB940EAE1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1CF520-69AD-A74B-5313-61A84FB36C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A9447-C9EA-5A0C-1D0E-9C58BDFDAD0B}"/>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5" name="Footer Placeholder 4">
            <a:extLst>
              <a:ext uri="{FF2B5EF4-FFF2-40B4-BE49-F238E27FC236}">
                <a16:creationId xmlns:a16="http://schemas.microsoft.com/office/drawing/2014/main" id="{C051F03A-65F9-A4C4-6F03-95E39C762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7B924-33BF-A3E6-CC6D-8B81FD99F2D6}"/>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2160730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631F43-060B-1DF0-1BB0-6351392866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6D33E-9BB7-DBCA-90EB-5952DC661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8C9E7-F484-5A88-FBDC-CD2A01FF136B}"/>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5" name="Footer Placeholder 4">
            <a:extLst>
              <a:ext uri="{FF2B5EF4-FFF2-40B4-BE49-F238E27FC236}">
                <a16:creationId xmlns:a16="http://schemas.microsoft.com/office/drawing/2014/main" id="{9E5D0467-0F1B-4AE4-0CCC-EB112F1A8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8DE5E-414A-78E6-606F-04594CB08A7F}"/>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87989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AE44-EE67-B417-C519-47A7DB851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30334-8DAB-B6BC-13C1-4421E65E29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081CF-BD7F-3772-AB6D-1C770181AFAD}"/>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5" name="Footer Placeholder 4">
            <a:extLst>
              <a:ext uri="{FF2B5EF4-FFF2-40B4-BE49-F238E27FC236}">
                <a16:creationId xmlns:a16="http://schemas.microsoft.com/office/drawing/2014/main" id="{79C152A3-5D41-057B-9988-08058F78B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8AAA2-5ECA-011E-BF2A-7EA571A9E8AA}"/>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2054145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D8E6-F235-0DB2-EA32-45E0F8B746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D21ED8-087D-2FA6-3028-DB6A1B546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A4D031-A434-7D22-44C7-6476DC84E306}"/>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5" name="Footer Placeholder 4">
            <a:extLst>
              <a:ext uri="{FF2B5EF4-FFF2-40B4-BE49-F238E27FC236}">
                <a16:creationId xmlns:a16="http://schemas.microsoft.com/office/drawing/2014/main" id="{C4C426CB-303C-B2E4-433D-DE9D35ABC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87132-9D1C-FF62-4C36-DEA0827F5E5B}"/>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185276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F926-7578-79C8-24A0-ED3E6A6DC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F4915C-2746-C2BE-FCEC-611606457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BBA926-D6B7-B982-1775-DC50FBEEDA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41C112-5FFA-3AC0-62EA-022383A05B3A}"/>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6" name="Footer Placeholder 5">
            <a:extLst>
              <a:ext uri="{FF2B5EF4-FFF2-40B4-BE49-F238E27FC236}">
                <a16:creationId xmlns:a16="http://schemas.microsoft.com/office/drawing/2014/main" id="{6D65D966-D36E-2DFF-5BB7-4D9EB61ED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39DB0-1D2D-6B24-CEC4-5780357DB3E4}"/>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249586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53906-09B0-6772-AEE3-08D233A63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565851-DC69-775A-3254-2E86D311AE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5E406-A246-ABB7-F842-C7F967595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8F7306-14E5-9533-87BD-5827001CC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ABA9A-37D4-198B-07A6-E3338AECCC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5E054B-0FDD-2E0B-AAAB-494B89D1ADD6}"/>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8" name="Footer Placeholder 7">
            <a:extLst>
              <a:ext uri="{FF2B5EF4-FFF2-40B4-BE49-F238E27FC236}">
                <a16:creationId xmlns:a16="http://schemas.microsoft.com/office/drawing/2014/main" id="{5C02DE3C-BB61-4DDD-8509-3BD48A1D50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BEBDD-D0AE-1370-5567-A96A6596F3C7}"/>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98930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86E2-A0CC-8B00-7592-27BAD1A4B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2B27D2-D384-9540-E5BD-EE2A0810156C}"/>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4" name="Footer Placeholder 3">
            <a:extLst>
              <a:ext uri="{FF2B5EF4-FFF2-40B4-BE49-F238E27FC236}">
                <a16:creationId xmlns:a16="http://schemas.microsoft.com/office/drawing/2014/main" id="{91C3F138-43F5-ABA4-2F0C-5107D1B184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ECD5BF-9BD3-69A1-4DEA-D73EE71220DF}"/>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108485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303C7-BCAF-6CFE-C247-94A28393FD55}"/>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3" name="Footer Placeholder 2">
            <a:extLst>
              <a:ext uri="{FF2B5EF4-FFF2-40B4-BE49-F238E27FC236}">
                <a16:creationId xmlns:a16="http://schemas.microsoft.com/office/drawing/2014/main" id="{8F3D0D85-88D7-A280-0556-CEE4ECBA5C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E93E8-A730-C7B5-66D9-DEFCF76F930C}"/>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36515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3ABC-E236-DAD2-7ACE-C8852F34F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D12FC6-7D01-8368-090D-7A57A8BD70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8BC13-A98B-C733-8382-ECAAE7458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F0DF4-E247-422F-5F8F-80BDA3B5DCC5}"/>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6" name="Footer Placeholder 5">
            <a:extLst>
              <a:ext uri="{FF2B5EF4-FFF2-40B4-BE49-F238E27FC236}">
                <a16:creationId xmlns:a16="http://schemas.microsoft.com/office/drawing/2014/main" id="{21C86507-D7B1-9C5D-790A-7773ECB02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29D60-3F8D-E775-E44A-E3E9E502E6C1}"/>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23484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F5AB-C57F-AE9E-30AE-211C391DE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34D52-798D-8C0B-9405-F2F0ECCF8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8D2779-A99F-46D2-E826-4050212D60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B12B99-7F2D-7583-3948-3C258A23733E}"/>
              </a:ext>
            </a:extLst>
          </p:cNvPr>
          <p:cNvSpPr>
            <a:spLocks noGrp="1"/>
          </p:cNvSpPr>
          <p:nvPr>
            <p:ph type="dt" sz="half" idx="10"/>
          </p:nvPr>
        </p:nvSpPr>
        <p:spPr/>
        <p:txBody>
          <a:bodyPr/>
          <a:lstStyle/>
          <a:p>
            <a:fld id="{772DFEEB-2708-4CE3-824B-79324F2FB2F5}" type="datetimeFigureOut">
              <a:rPr lang="en-US" smtClean="0"/>
              <a:t>6/7/2023</a:t>
            </a:fld>
            <a:endParaRPr lang="en-US"/>
          </a:p>
        </p:txBody>
      </p:sp>
      <p:sp>
        <p:nvSpPr>
          <p:cNvPr id="6" name="Footer Placeholder 5">
            <a:extLst>
              <a:ext uri="{FF2B5EF4-FFF2-40B4-BE49-F238E27FC236}">
                <a16:creationId xmlns:a16="http://schemas.microsoft.com/office/drawing/2014/main" id="{2F9AD249-D3FF-C203-1C6F-A6BC85F2F5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53D0EF-3AA3-483D-C7BE-71D3F38A7E7C}"/>
              </a:ext>
            </a:extLst>
          </p:cNvPr>
          <p:cNvSpPr>
            <a:spLocks noGrp="1"/>
          </p:cNvSpPr>
          <p:nvPr>
            <p:ph type="sldNum" sz="quarter" idx="12"/>
          </p:nvPr>
        </p:nvSpPr>
        <p:spPr/>
        <p:txBody>
          <a:bodyPr/>
          <a:lstStyle/>
          <a:p>
            <a:fld id="{31A8C24A-4D09-4EFF-920D-BAFF40C3E82C}" type="slidenum">
              <a:rPr lang="en-US" smtClean="0"/>
              <a:t>‹#›</a:t>
            </a:fld>
            <a:endParaRPr lang="en-US"/>
          </a:p>
        </p:txBody>
      </p:sp>
    </p:spTree>
    <p:extLst>
      <p:ext uri="{BB962C8B-B14F-4D97-AF65-F5344CB8AC3E}">
        <p14:creationId xmlns:p14="http://schemas.microsoft.com/office/powerpoint/2010/main" val="2161956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0FAE5-4CF1-BC22-9F31-046541DBB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F9F20D-F390-66D6-9656-F64DC8034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4BF32-3B7A-1A33-D004-9080D1BA1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DFEEB-2708-4CE3-824B-79324F2FB2F5}" type="datetimeFigureOut">
              <a:rPr lang="en-US" smtClean="0"/>
              <a:t>6/7/2023</a:t>
            </a:fld>
            <a:endParaRPr lang="en-US"/>
          </a:p>
        </p:txBody>
      </p:sp>
      <p:sp>
        <p:nvSpPr>
          <p:cNvPr id="5" name="Footer Placeholder 4">
            <a:extLst>
              <a:ext uri="{FF2B5EF4-FFF2-40B4-BE49-F238E27FC236}">
                <a16:creationId xmlns:a16="http://schemas.microsoft.com/office/drawing/2014/main" id="{1F15A788-42A8-D9F9-9E0C-1D67B58B7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35BD1-413D-C68B-8FCB-6970C4773E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8C24A-4D09-4EFF-920D-BAFF40C3E82C}" type="slidenum">
              <a:rPr lang="en-US" smtClean="0"/>
              <a:t>‹#›</a:t>
            </a:fld>
            <a:endParaRPr lang="en-US"/>
          </a:p>
        </p:txBody>
      </p:sp>
    </p:spTree>
    <p:extLst>
      <p:ext uri="{BB962C8B-B14F-4D97-AF65-F5344CB8AC3E}">
        <p14:creationId xmlns:p14="http://schemas.microsoft.com/office/powerpoint/2010/main" val="292650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microsoft.com/office/2017/04/relationships/track" Target="../media/track1.vtt"/></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microsoft.com/office/2017/04/relationships/track" Target="../media/track2.vtt"/></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microsoft.com/office/2017/04/relationships/track" Target="../media/track3.vtt"/></Relationships>
</file>

<file path=ppt/slides/_rels/slide16.xml.rels><?xml version="1.0" encoding="UTF-8" standalone="yes"?>
<Relationships xmlns="http://schemas.openxmlformats.org/package/2006/relationships"><Relationship Id="rId3" Type="http://schemas.openxmlformats.org/officeDocument/2006/relationships/hyperlink" Target="https://www.disabilitystatistics.org/StatusReports/2018-PDF/2018-StatusReport_US.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accessibility.its.uconn.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karen.skudlarek@uconn.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jonathan.husky@uconn.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tpgi.com/color-contrast-checker/" TargetMode="External"/><Relationship Id="rId7" Type="http://schemas.openxmlformats.org/officeDocument/2006/relationships/hyperlink" Target="https://www.audioeye.com/accessible-web-design/color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webaim.org/resources/contrastchecker/" TargetMode="External"/><Relationship Id="rId4" Type="http://schemas.openxmlformats.org/officeDocument/2006/relationships/hyperlink" Target="https://toolness.github.io/color-contrast-pa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twitter.com/uncaoaa/status/1392861164674109444/photo/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hrome.google.com/webstore/detail/colorblindly/floniaahmccleoclneebhhmnjgdfijgg/relate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itaccessibility@uconn.ed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kb.uconn.edu/space/IKB/2624880650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ccessibility.its.uconn.edu/" TargetMode="External"/><Relationship Id="rId7" Type="http://schemas.openxmlformats.org/officeDocument/2006/relationships/hyperlink" Target="mailto:itaccessibility@uconn.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sd.uconn.edu/" TargetMode="External"/><Relationship Id="rId5" Type="http://schemas.openxmlformats.org/officeDocument/2006/relationships/hyperlink" Target="https://accessibility.uconn.edu/" TargetMode="External"/><Relationship Id="rId4" Type="http://schemas.openxmlformats.org/officeDocument/2006/relationships/hyperlink" Target="https://kb.ecampus.uconn.edu/2020/10/06/ecampus-syllabus-templa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Vr3xOHGgRoM?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AAAE3-2147-C5B6-3BF3-14699AF63799}"/>
              </a:ext>
            </a:extLst>
          </p:cNvPr>
          <p:cNvSpPr>
            <a:spLocks noGrp="1"/>
          </p:cNvSpPr>
          <p:nvPr>
            <p:ph type="ctrTitle"/>
          </p:nvPr>
        </p:nvSpPr>
        <p:spPr>
          <a:xfrm>
            <a:off x="838200" y="451381"/>
            <a:ext cx="11024062" cy="3073215"/>
          </a:xfrm>
        </p:spPr>
        <p:txBody>
          <a:bodyPr anchor="b">
            <a:normAutofit/>
          </a:bodyPr>
          <a:lstStyle/>
          <a:p>
            <a:pPr algn="l"/>
            <a:r>
              <a:rPr lang="en-US" sz="6600" b="1"/>
              <a:t>Inclusion by Design: </a:t>
            </a:r>
            <a:br>
              <a:rPr lang="en-US" sz="6600" b="1"/>
            </a:br>
            <a:r>
              <a:rPr lang="en-US" sz="4400" b="1"/>
              <a:t>Create an Inclusive and Accessible Experience </a:t>
            </a:r>
            <a:endParaRPr lang="en-US" sz="6600" b="1"/>
          </a:p>
        </p:txBody>
      </p:sp>
      <p:sp>
        <p:nvSpPr>
          <p:cNvPr id="3" name="Subtitle 2">
            <a:extLst>
              <a:ext uri="{FF2B5EF4-FFF2-40B4-BE49-F238E27FC236}">
                <a16:creationId xmlns:a16="http://schemas.microsoft.com/office/drawing/2014/main" id="{EE536143-F33D-84A9-DC3A-9728D7DB529C}"/>
              </a:ext>
            </a:extLst>
          </p:cNvPr>
          <p:cNvSpPr>
            <a:spLocks noGrp="1"/>
          </p:cNvSpPr>
          <p:nvPr>
            <p:ph type="subTitle" idx="1"/>
          </p:nvPr>
        </p:nvSpPr>
        <p:spPr>
          <a:xfrm>
            <a:off x="838200" y="3840276"/>
            <a:ext cx="10512552" cy="1126680"/>
          </a:xfrm>
        </p:spPr>
        <p:txBody>
          <a:bodyPr>
            <a:normAutofit/>
          </a:bodyPr>
          <a:lstStyle/>
          <a:p>
            <a:pPr algn="l"/>
            <a:r>
              <a:rPr lang="en-US"/>
              <a:t>Karen Skudlarek, IT Accessibility Coordinator</a:t>
            </a:r>
          </a:p>
          <a:p>
            <a:pPr algn="l"/>
            <a:r>
              <a:rPr lang="en-US"/>
              <a:t>Chris Cerrigione, Web Designer</a:t>
            </a:r>
          </a:p>
        </p:txBody>
      </p:sp>
      <p:sp>
        <p:nvSpPr>
          <p:cNvPr id="32"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940031" y="3612171"/>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E6676A-A65B-471E-8D11-7EA57C2D69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8" y="5991702"/>
            <a:ext cx="12192000" cy="866298"/>
          </a:xfrm>
          <a:prstGeom prst="rect">
            <a:avLst/>
          </a:prstGeom>
        </p:spPr>
      </p:pic>
    </p:spTree>
    <p:extLst>
      <p:ext uri="{BB962C8B-B14F-4D97-AF65-F5344CB8AC3E}">
        <p14:creationId xmlns:p14="http://schemas.microsoft.com/office/powerpoint/2010/main" val="200210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6">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5B9CFB0-AC5C-B406-7387-26EF65FB92C1}"/>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100" b="1"/>
              <a:t>Inaccessible Pie Chart – Red/Green Deficiency</a:t>
            </a:r>
          </a:p>
        </p:txBody>
      </p:sp>
      <p:pic>
        <p:nvPicPr>
          <p:cNvPr id="6" name="Picture 5" descr="Inaccessible pie chart using only color to convey information.">
            <a:extLst>
              <a:ext uri="{FF2B5EF4-FFF2-40B4-BE49-F238E27FC236}">
                <a16:creationId xmlns:a16="http://schemas.microsoft.com/office/drawing/2014/main" id="{61931EF9-54B4-F6E6-9220-FA301E24E2A9}"/>
              </a:ext>
            </a:extLst>
          </p:cNvPr>
          <p:cNvPicPr>
            <a:picLocks noChangeAspect="1"/>
          </p:cNvPicPr>
          <p:nvPr/>
        </p:nvPicPr>
        <p:blipFill>
          <a:blip r:embed="rId2"/>
          <a:stretch>
            <a:fillRect/>
          </a:stretch>
        </p:blipFill>
        <p:spPr>
          <a:xfrm>
            <a:off x="922664" y="1560609"/>
            <a:ext cx="4582397" cy="46016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0" name="Picture 9" descr="The same inaccessible pie chart using only color to convey information and what is looks like to someone with Red/Green deficiency.">
            <a:extLst>
              <a:ext uri="{FF2B5EF4-FFF2-40B4-BE49-F238E27FC236}">
                <a16:creationId xmlns:a16="http://schemas.microsoft.com/office/drawing/2014/main" id="{FCBA47DE-206A-8168-A0E8-6DCC4C632FE7}"/>
              </a:ext>
            </a:extLst>
          </p:cNvPr>
          <p:cNvPicPr>
            <a:picLocks noChangeAspect="1"/>
          </p:cNvPicPr>
          <p:nvPr/>
        </p:nvPicPr>
        <p:blipFill>
          <a:blip r:embed="rId3"/>
          <a:stretch>
            <a:fillRect/>
          </a:stretch>
        </p:blipFill>
        <p:spPr>
          <a:xfrm>
            <a:off x="7138461" y="1560609"/>
            <a:ext cx="4446562" cy="459890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8" name="Freeform: Shape 18">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08E66D37-87F7-D7C5-E77E-969187800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5800" y="1172807"/>
            <a:ext cx="6858000" cy="18288"/>
          </a:xfrm>
          <a:custGeom>
            <a:avLst/>
            <a:gdLst>
              <a:gd name="connsiteX0" fmla="*/ 0 w 6858000"/>
              <a:gd name="connsiteY0" fmla="*/ 0 h 18288"/>
              <a:gd name="connsiteX1" fmla="*/ 685800 w 6858000"/>
              <a:gd name="connsiteY1" fmla="*/ 0 h 18288"/>
              <a:gd name="connsiteX2" fmla="*/ 1371600 w 6858000"/>
              <a:gd name="connsiteY2" fmla="*/ 0 h 18288"/>
              <a:gd name="connsiteX3" fmla="*/ 2057400 w 6858000"/>
              <a:gd name="connsiteY3" fmla="*/ 0 h 18288"/>
              <a:gd name="connsiteX4" fmla="*/ 2880360 w 6858000"/>
              <a:gd name="connsiteY4" fmla="*/ 0 h 18288"/>
              <a:gd name="connsiteX5" fmla="*/ 3634740 w 6858000"/>
              <a:gd name="connsiteY5" fmla="*/ 0 h 18288"/>
              <a:gd name="connsiteX6" fmla="*/ 4114800 w 6858000"/>
              <a:gd name="connsiteY6" fmla="*/ 0 h 18288"/>
              <a:gd name="connsiteX7" fmla="*/ 4732020 w 6858000"/>
              <a:gd name="connsiteY7" fmla="*/ 0 h 18288"/>
              <a:gd name="connsiteX8" fmla="*/ 5554980 w 6858000"/>
              <a:gd name="connsiteY8" fmla="*/ 0 h 18288"/>
              <a:gd name="connsiteX9" fmla="*/ 6240780 w 6858000"/>
              <a:gd name="connsiteY9" fmla="*/ 0 h 18288"/>
              <a:gd name="connsiteX10" fmla="*/ 6858000 w 6858000"/>
              <a:gd name="connsiteY10" fmla="*/ 0 h 18288"/>
              <a:gd name="connsiteX11" fmla="*/ 6858000 w 6858000"/>
              <a:gd name="connsiteY11" fmla="*/ 18288 h 18288"/>
              <a:gd name="connsiteX12" fmla="*/ 6309360 w 6858000"/>
              <a:gd name="connsiteY12" fmla="*/ 18288 h 18288"/>
              <a:gd name="connsiteX13" fmla="*/ 5486400 w 6858000"/>
              <a:gd name="connsiteY13" fmla="*/ 18288 h 18288"/>
              <a:gd name="connsiteX14" fmla="*/ 4937760 w 6858000"/>
              <a:gd name="connsiteY14" fmla="*/ 18288 h 18288"/>
              <a:gd name="connsiteX15" fmla="*/ 4457700 w 6858000"/>
              <a:gd name="connsiteY15" fmla="*/ 18288 h 18288"/>
              <a:gd name="connsiteX16" fmla="*/ 3977640 w 6858000"/>
              <a:gd name="connsiteY16" fmla="*/ 18288 h 18288"/>
              <a:gd name="connsiteX17" fmla="*/ 3223260 w 6858000"/>
              <a:gd name="connsiteY17" fmla="*/ 18288 h 18288"/>
              <a:gd name="connsiteX18" fmla="*/ 2743200 w 6858000"/>
              <a:gd name="connsiteY18" fmla="*/ 18288 h 18288"/>
              <a:gd name="connsiteX19" fmla="*/ 2057400 w 6858000"/>
              <a:gd name="connsiteY19" fmla="*/ 18288 h 18288"/>
              <a:gd name="connsiteX20" fmla="*/ 1508760 w 6858000"/>
              <a:gd name="connsiteY20" fmla="*/ 18288 h 18288"/>
              <a:gd name="connsiteX21" fmla="*/ 822960 w 6858000"/>
              <a:gd name="connsiteY21" fmla="*/ 18288 h 18288"/>
              <a:gd name="connsiteX22" fmla="*/ 0 w 6858000"/>
              <a:gd name="connsiteY22" fmla="*/ 18288 h 18288"/>
              <a:gd name="connsiteX23" fmla="*/ 0 w 685800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0" h="18288" fill="none" extrusionOk="0">
                <a:moveTo>
                  <a:pt x="0" y="0"/>
                </a:moveTo>
                <a:cubicBezTo>
                  <a:pt x="142519" y="-31466"/>
                  <a:pt x="352552" y="-1194"/>
                  <a:pt x="685800" y="0"/>
                </a:cubicBezTo>
                <a:cubicBezTo>
                  <a:pt x="1019048" y="1194"/>
                  <a:pt x="1111398" y="-15486"/>
                  <a:pt x="1371600" y="0"/>
                </a:cubicBezTo>
                <a:cubicBezTo>
                  <a:pt x="1631802" y="15486"/>
                  <a:pt x="1897970" y="-15291"/>
                  <a:pt x="2057400" y="0"/>
                </a:cubicBezTo>
                <a:cubicBezTo>
                  <a:pt x="2216830" y="15291"/>
                  <a:pt x="2470092" y="-2795"/>
                  <a:pt x="2880360" y="0"/>
                </a:cubicBezTo>
                <a:cubicBezTo>
                  <a:pt x="3290628" y="2795"/>
                  <a:pt x="3316499" y="14329"/>
                  <a:pt x="3634740" y="0"/>
                </a:cubicBezTo>
                <a:cubicBezTo>
                  <a:pt x="3952981" y="-14329"/>
                  <a:pt x="4010715" y="19462"/>
                  <a:pt x="4114800" y="0"/>
                </a:cubicBezTo>
                <a:cubicBezTo>
                  <a:pt x="4218885" y="-19462"/>
                  <a:pt x="4492225" y="30025"/>
                  <a:pt x="4732020" y="0"/>
                </a:cubicBezTo>
                <a:cubicBezTo>
                  <a:pt x="4971815" y="-30025"/>
                  <a:pt x="5307966" y="-21222"/>
                  <a:pt x="5554980" y="0"/>
                </a:cubicBezTo>
                <a:cubicBezTo>
                  <a:pt x="5801994" y="21222"/>
                  <a:pt x="5944822" y="-4322"/>
                  <a:pt x="6240780" y="0"/>
                </a:cubicBezTo>
                <a:cubicBezTo>
                  <a:pt x="6536738" y="4322"/>
                  <a:pt x="6732653" y="-11498"/>
                  <a:pt x="6858000" y="0"/>
                </a:cubicBezTo>
                <a:cubicBezTo>
                  <a:pt x="6858199" y="6953"/>
                  <a:pt x="6858451" y="11564"/>
                  <a:pt x="6858000" y="18288"/>
                </a:cubicBezTo>
                <a:cubicBezTo>
                  <a:pt x="6743070" y="-3272"/>
                  <a:pt x="6434153" y="13193"/>
                  <a:pt x="6309360" y="18288"/>
                </a:cubicBezTo>
                <a:cubicBezTo>
                  <a:pt x="6184567" y="23383"/>
                  <a:pt x="5824483" y="53684"/>
                  <a:pt x="5486400" y="18288"/>
                </a:cubicBezTo>
                <a:cubicBezTo>
                  <a:pt x="5148317" y="-17108"/>
                  <a:pt x="5150407" y="6971"/>
                  <a:pt x="4937760" y="18288"/>
                </a:cubicBezTo>
                <a:cubicBezTo>
                  <a:pt x="4725113" y="29605"/>
                  <a:pt x="4616128" y="2580"/>
                  <a:pt x="4457700" y="18288"/>
                </a:cubicBezTo>
                <a:cubicBezTo>
                  <a:pt x="4299272" y="33996"/>
                  <a:pt x="4178797" y="33113"/>
                  <a:pt x="3977640" y="18288"/>
                </a:cubicBezTo>
                <a:cubicBezTo>
                  <a:pt x="3776483" y="3463"/>
                  <a:pt x="3584527" y="28959"/>
                  <a:pt x="3223260" y="18288"/>
                </a:cubicBezTo>
                <a:cubicBezTo>
                  <a:pt x="2861993" y="7617"/>
                  <a:pt x="2982474" y="31905"/>
                  <a:pt x="2743200" y="18288"/>
                </a:cubicBezTo>
                <a:cubicBezTo>
                  <a:pt x="2503926" y="4671"/>
                  <a:pt x="2380079" y="19099"/>
                  <a:pt x="2057400" y="18288"/>
                </a:cubicBezTo>
                <a:cubicBezTo>
                  <a:pt x="1734721" y="17477"/>
                  <a:pt x="1641692" y="-3069"/>
                  <a:pt x="1508760" y="18288"/>
                </a:cubicBezTo>
                <a:cubicBezTo>
                  <a:pt x="1375828" y="39645"/>
                  <a:pt x="998864" y="46710"/>
                  <a:pt x="822960" y="18288"/>
                </a:cubicBezTo>
                <a:cubicBezTo>
                  <a:pt x="647056" y="-10134"/>
                  <a:pt x="288113" y="-5265"/>
                  <a:pt x="0" y="18288"/>
                </a:cubicBezTo>
                <a:cubicBezTo>
                  <a:pt x="-471" y="14257"/>
                  <a:pt x="855" y="6830"/>
                  <a:pt x="0" y="0"/>
                </a:cubicBezTo>
                <a:close/>
              </a:path>
              <a:path w="6858000" h="18288" stroke="0" extrusionOk="0">
                <a:moveTo>
                  <a:pt x="0" y="0"/>
                </a:moveTo>
                <a:cubicBezTo>
                  <a:pt x="216843" y="-20794"/>
                  <a:pt x="480209" y="20192"/>
                  <a:pt x="617220" y="0"/>
                </a:cubicBezTo>
                <a:cubicBezTo>
                  <a:pt x="754231" y="-20192"/>
                  <a:pt x="898518" y="-2164"/>
                  <a:pt x="1097280" y="0"/>
                </a:cubicBezTo>
                <a:cubicBezTo>
                  <a:pt x="1296042" y="2164"/>
                  <a:pt x="1512360" y="-37615"/>
                  <a:pt x="1920240" y="0"/>
                </a:cubicBezTo>
                <a:cubicBezTo>
                  <a:pt x="2328120" y="37615"/>
                  <a:pt x="2312100" y="-18954"/>
                  <a:pt x="2537460" y="0"/>
                </a:cubicBezTo>
                <a:cubicBezTo>
                  <a:pt x="2762820" y="18954"/>
                  <a:pt x="3027585" y="28618"/>
                  <a:pt x="3154680" y="0"/>
                </a:cubicBezTo>
                <a:cubicBezTo>
                  <a:pt x="3281775" y="-28618"/>
                  <a:pt x="3624758" y="-1565"/>
                  <a:pt x="3977640" y="0"/>
                </a:cubicBezTo>
                <a:cubicBezTo>
                  <a:pt x="4330522" y="1565"/>
                  <a:pt x="4348906" y="-10989"/>
                  <a:pt x="4526280" y="0"/>
                </a:cubicBezTo>
                <a:cubicBezTo>
                  <a:pt x="4703654" y="10989"/>
                  <a:pt x="5027609" y="39291"/>
                  <a:pt x="5349240" y="0"/>
                </a:cubicBezTo>
                <a:cubicBezTo>
                  <a:pt x="5670871" y="-39291"/>
                  <a:pt x="5881673" y="-12119"/>
                  <a:pt x="6172200" y="0"/>
                </a:cubicBezTo>
                <a:cubicBezTo>
                  <a:pt x="6462727" y="12119"/>
                  <a:pt x="6640797" y="-28229"/>
                  <a:pt x="6858000" y="0"/>
                </a:cubicBezTo>
                <a:cubicBezTo>
                  <a:pt x="6857626" y="4865"/>
                  <a:pt x="6857947" y="13608"/>
                  <a:pt x="6858000" y="18288"/>
                </a:cubicBezTo>
                <a:cubicBezTo>
                  <a:pt x="6680795" y="46489"/>
                  <a:pt x="6282972" y="-13873"/>
                  <a:pt x="6103620" y="18288"/>
                </a:cubicBezTo>
                <a:cubicBezTo>
                  <a:pt x="5924268" y="50449"/>
                  <a:pt x="5461327" y="3952"/>
                  <a:pt x="5280660" y="18288"/>
                </a:cubicBezTo>
                <a:cubicBezTo>
                  <a:pt x="5099993" y="32624"/>
                  <a:pt x="4862715" y="50635"/>
                  <a:pt x="4457700" y="18288"/>
                </a:cubicBezTo>
                <a:cubicBezTo>
                  <a:pt x="4052685" y="-14059"/>
                  <a:pt x="4056664" y="16117"/>
                  <a:pt x="3909060" y="18288"/>
                </a:cubicBezTo>
                <a:cubicBezTo>
                  <a:pt x="3761456" y="20459"/>
                  <a:pt x="3549928" y="-1125"/>
                  <a:pt x="3223260" y="18288"/>
                </a:cubicBezTo>
                <a:cubicBezTo>
                  <a:pt x="2896592" y="37701"/>
                  <a:pt x="2705330" y="-19172"/>
                  <a:pt x="2400300" y="18288"/>
                </a:cubicBezTo>
                <a:cubicBezTo>
                  <a:pt x="2095270" y="55748"/>
                  <a:pt x="1935263" y="-6552"/>
                  <a:pt x="1714500" y="18288"/>
                </a:cubicBezTo>
                <a:cubicBezTo>
                  <a:pt x="1493737" y="43128"/>
                  <a:pt x="1434598" y="18080"/>
                  <a:pt x="1234440" y="18288"/>
                </a:cubicBezTo>
                <a:cubicBezTo>
                  <a:pt x="1034282" y="18496"/>
                  <a:pt x="861764" y="44393"/>
                  <a:pt x="685800" y="18288"/>
                </a:cubicBezTo>
                <a:cubicBezTo>
                  <a:pt x="509836" y="-7817"/>
                  <a:pt x="217725" y="11230"/>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7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6">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5B9CFB0-AC5C-B406-7387-26EF65FB92C1}"/>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100" b="1"/>
              <a:t>Accessible Pie Chart – Red/Green Deficiency</a:t>
            </a:r>
          </a:p>
        </p:txBody>
      </p:sp>
      <p:pic>
        <p:nvPicPr>
          <p:cNvPr id="6" name="Picture 5" descr="Accessible pie chart using color and words to convey information.">
            <a:extLst>
              <a:ext uri="{FF2B5EF4-FFF2-40B4-BE49-F238E27FC236}">
                <a16:creationId xmlns:a16="http://schemas.microsoft.com/office/drawing/2014/main" id="{61931EF9-54B4-F6E6-9220-FA301E24E2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6995" y="1560609"/>
            <a:ext cx="4533735" cy="46016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0" name="Picture 9" descr="The same accessible pie chart using color and words to convey information and what is looks like to someone with Red/Green deficiency.">
            <a:extLst>
              <a:ext uri="{FF2B5EF4-FFF2-40B4-BE49-F238E27FC236}">
                <a16:creationId xmlns:a16="http://schemas.microsoft.com/office/drawing/2014/main" id="{FCBA47DE-206A-8168-A0E8-6DCC4C632F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38461" y="1658795"/>
            <a:ext cx="4446562" cy="440253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8" name="Freeform: Shape 18">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D875EA0F-009C-3C7E-5A68-DD0162DBF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5800" y="1172807"/>
            <a:ext cx="6583680" cy="18288"/>
          </a:xfrm>
          <a:custGeom>
            <a:avLst/>
            <a:gdLst>
              <a:gd name="connsiteX0" fmla="*/ 0 w 6583680"/>
              <a:gd name="connsiteY0" fmla="*/ 0 h 18288"/>
              <a:gd name="connsiteX1" fmla="*/ 658368 w 6583680"/>
              <a:gd name="connsiteY1" fmla="*/ 0 h 18288"/>
              <a:gd name="connsiteX2" fmla="*/ 1316736 w 6583680"/>
              <a:gd name="connsiteY2" fmla="*/ 0 h 18288"/>
              <a:gd name="connsiteX3" fmla="*/ 1975104 w 6583680"/>
              <a:gd name="connsiteY3" fmla="*/ 0 h 18288"/>
              <a:gd name="connsiteX4" fmla="*/ 2765146 w 6583680"/>
              <a:gd name="connsiteY4" fmla="*/ 0 h 18288"/>
              <a:gd name="connsiteX5" fmla="*/ 3489350 w 6583680"/>
              <a:gd name="connsiteY5" fmla="*/ 0 h 18288"/>
              <a:gd name="connsiteX6" fmla="*/ 3950208 w 6583680"/>
              <a:gd name="connsiteY6" fmla="*/ 0 h 18288"/>
              <a:gd name="connsiteX7" fmla="*/ 4542739 w 6583680"/>
              <a:gd name="connsiteY7" fmla="*/ 0 h 18288"/>
              <a:gd name="connsiteX8" fmla="*/ 5332781 w 6583680"/>
              <a:gd name="connsiteY8" fmla="*/ 0 h 18288"/>
              <a:gd name="connsiteX9" fmla="*/ 5991149 w 6583680"/>
              <a:gd name="connsiteY9" fmla="*/ 0 h 18288"/>
              <a:gd name="connsiteX10" fmla="*/ 6583680 w 6583680"/>
              <a:gd name="connsiteY10" fmla="*/ 0 h 18288"/>
              <a:gd name="connsiteX11" fmla="*/ 6583680 w 6583680"/>
              <a:gd name="connsiteY11" fmla="*/ 18288 h 18288"/>
              <a:gd name="connsiteX12" fmla="*/ 6056986 w 6583680"/>
              <a:gd name="connsiteY12" fmla="*/ 18288 h 18288"/>
              <a:gd name="connsiteX13" fmla="*/ 5266944 w 6583680"/>
              <a:gd name="connsiteY13" fmla="*/ 18288 h 18288"/>
              <a:gd name="connsiteX14" fmla="*/ 4740250 w 6583680"/>
              <a:gd name="connsiteY14" fmla="*/ 18288 h 18288"/>
              <a:gd name="connsiteX15" fmla="*/ 4279392 w 6583680"/>
              <a:gd name="connsiteY15" fmla="*/ 18288 h 18288"/>
              <a:gd name="connsiteX16" fmla="*/ 3818534 w 6583680"/>
              <a:gd name="connsiteY16" fmla="*/ 18288 h 18288"/>
              <a:gd name="connsiteX17" fmla="*/ 3094330 w 6583680"/>
              <a:gd name="connsiteY17" fmla="*/ 18288 h 18288"/>
              <a:gd name="connsiteX18" fmla="*/ 2633472 w 6583680"/>
              <a:gd name="connsiteY18" fmla="*/ 18288 h 18288"/>
              <a:gd name="connsiteX19" fmla="*/ 1975104 w 6583680"/>
              <a:gd name="connsiteY19" fmla="*/ 18288 h 18288"/>
              <a:gd name="connsiteX20" fmla="*/ 1448410 w 6583680"/>
              <a:gd name="connsiteY20" fmla="*/ 18288 h 18288"/>
              <a:gd name="connsiteX21" fmla="*/ 790042 w 6583680"/>
              <a:gd name="connsiteY21" fmla="*/ 18288 h 18288"/>
              <a:gd name="connsiteX22" fmla="*/ 0 w 6583680"/>
              <a:gd name="connsiteY22" fmla="*/ 18288 h 18288"/>
              <a:gd name="connsiteX23" fmla="*/ 0 w 658368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83680" h="18288" fill="none" extrusionOk="0">
                <a:moveTo>
                  <a:pt x="0" y="0"/>
                </a:moveTo>
                <a:cubicBezTo>
                  <a:pt x="153336" y="-10892"/>
                  <a:pt x="519672" y="2921"/>
                  <a:pt x="658368" y="0"/>
                </a:cubicBezTo>
                <a:cubicBezTo>
                  <a:pt x="797064" y="-2921"/>
                  <a:pt x="1118918" y="-19601"/>
                  <a:pt x="1316736" y="0"/>
                </a:cubicBezTo>
                <a:cubicBezTo>
                  <a:pt x="1514554" y="19601"/>
                  <a:pt x="1664478" y="29972"/>
                  <a:pt x="1975104" y="0"/>
                </a:cubicBezTo>
                <a:cubicBezTo>
                  <a:pt x="2285730" y="-29972"/>
                  <a:pt x="2409719" y="10468"/>
                  <a:pt x="2765146" y="0"/>
                </a:cubicBezTo>
                <a:cubicBezTo>
                  <a:pt x="3120573" y="-10468"/>
                  <a:pt x="3259019" y="-34399"/>
                  <a:pt x="3489350" y="0"/>
                </a:cubicBezTo>
                <a:cubicBezTo>
                  <a:pt x="3719681" y="34399"/>
                  <a:pt x="3759966" y="16845"/>
                  <a:pt x="3950208" y="0"/>
                </a:cubicBezTo>
                <a:cubicBezTo>
                  <a:pt x="4140450" y="-16845"/>
                  <a:pt x="4367422" y="-27378"/>
                  <a:pt x="4542739" y="0"/>
                </a:cubicBezTo>
                <a:cubicBezTo>
                  <a:pt x="4718056" y="27378"/>
                  <a:pt x="4982069" y="35333"/>
                  <a:pt x="5332781" y="0"/>
                </a:cubicBezTo>
                <a:cubicBezTo>
                  <a:pt x="5683493" y="-35333"/>
                  <a:pt x="5806971" y="-16666"/>
                  <a:pt x="5991149" y="0"/>
                </a:cubicBezTo>
                <a:cubicBezTo>
                  <a:pt x="6175327" y="16666"/>
                  <a:pt x="6308028" y="5981"/>
                  <a:pt x="6583680" y="0"/>
                </a:cubicBezTo>
                <a:cubicBezTo>
                  <a:pt x="6583879" y="6953"/>
                  <a:pt x="6584131" y="11564"/>
                  <a:pt x="6583680" y="18288"/>
                </a:cubicBezTo>
                <a:cubicBezTo>
                  <a:pt x="6477703" y="2389"/>
                  <a:pt x="6307458" y="-1262"/>
                  <a:pt x="6056986" y="18288"/>
                </a:cubicBezTo>
                <a:cubicBezTo>
                  <a:pt x="5806514" y="37838"/>
                  <a:pt x="5450624" y="-16018"/>
                  <a:pt x="5266944" y="18288"/>
                </a:cubicBezTo>
                <a:cubicBezTo>
                  <a:pt x="5083264" y="52594"/>
                  <a:pt x="4854897" y="40015"/>
                  <a:pt x="4740250" y="18288"/>
                </a:cubicBezTo>
                <a:cubicBezTo>
                  <a:pt x="4625603" y="-3439"/>
                  <a:pt x="4503323" y="22239"/>
                  <a:pt x="4279392" y="18288"/>
                </a:cubicBezTo>
                <a:cubicBezTo>
                  <a:pt x="4055461" y="14337"/>
                  <a:pt x="3995676" y="36069"/>
                  <a:pt x="3818534" y="18288"/>
                </a:cubicBezTo>
                <a:cubicBezTo>
                  <a:pt x="3641392" y="507"/>
                  <a:pt x="3294544" y="-2898"/>
                  <a:pt x="3094330" y="18288"/>
                </a:cubicBezTo>
                <a:cubicBezTo>
                  <a:pt x="2894116" y="39474"/>
                  <a:pt x="2757518" y="27365"/>
                  <a:pt x="2633472" y="18288"/>
                </a:cubicBezTo>
                <a:cubicBezTo>
                  <a:pt x="2509426" y="9211"/>
                  <a:pt x="2153050" y="1268"/>
                  <a:pt x="1975104" y="18288"/>
                </a:cubicBezTo>
                <a:cubicBezTo>
                  <a:pt x="1797158" y="35308"/>
                  <a:pt x="1575429" y="44599"/>
                  <a:pt x="1448410" y="18288"/>
                </a:cubicBezTo>
                <a:cubicBezTo>
                  <a:pt x="1321391" y="-8023"/>
                  <a:pt x="1042980" y="1447"/>
                  <a:pt x="790042" y="18288"/>
                </a:cubicBezTo>
                <a:cubicBezTo>
                  <a:pt x="537104" y="35129"/>
                  <a:pt x="362129" y="23132"/>
                  <a:pt x="0" y="18288"/>
                </a:cubicBezTo>
                <a:cubicBezTo>
                  <a:pt x="-471" y="14257"/>
                  <a:pt x="855" y="6830"/>
                  <a:pt x="0" y="0"/>
                </a:cubicBezTo>
                <a:close/>
              </a:path>
              <a:path w="6583680" h="18288" stroke="0" extrusionOk="0">
                <a:moveTo>
                  <a:pt x="0" y="0"/>
                </a:moveTo>
                <a:cubicBezTo>
                  <a:pt x="167606" y="691"/>
                  <a:pt x="312506" y="-19644"/>
                  <a:pt x="592531" y="0"/>
                </a:cubicBezTo>
                <a:cubicBezTo>
                  <a:pt x="872556" y="19644"/>
                  <a:pt x="866285" y="9715"/>
                  <a:pt x="1053389" y="0"/>
                </a:cubicBezTo>
                <a:cubicBezTo>
                  <a:pt x="1240493" y="-9715"/>
                  <a:pt x="1531918" y="35738"/>
                  <a:pt x="1843430" y="0"/>
                </a:cubicBezTo>
                <a:cubicBezTo>
                  <a:pt x="2154942" y="-35738"/>
                  <a:pt x="2228091" y="-5390"/>
                  <a:pt x="2435962" y="0"/>
                </a:cubicBezTo>
                <a:cubicBezTo>
                  <a:pt x="2643833" y="5390"/>
                  <a:pt x="2876824" y="-26037"/>
                  <a:pt x="3028493" y="0"/>
                </a:cubicBezTo>
                <a:cubicBezTo>
                  <a:pt x="3180162" y="26037"/>
                  <a:pt x="3424814" y="18763"/>
                  <a:pt x="3818534" y="0"/>
                </a:cubicBezTo>
                <a:cubicBezTo>
                  <a:pt x="4212254" y="-18763"/>
                  <a:pt x="4222701" y="8504"/>
                  <a:pt x="4345229" y="0"/>
                </a:cubicBezTo>
                <a:cubicBezTo>
                  <a:pt x="4467757" y="-8504"/>
                  <a:pt x="4910777" y="27798"/>
                  <a:pt x="5135270" y="0"/>
                </a:cubicBezTo>
                <a:cubicBezTo>
                  <a:pt x="5359763" y="-27798"/>
                  <a:pt x="5650356" y="-24057"/>
                  <a:pt x="5925312" y="0"/>
                </a:cubicBezTo>
                <a:cubicBezTo>
                  <a:pt x="6200268" y="24057"/>
                  <a:pt x="6305619" y="-15885"/>
                  <a:pt x="6583680" y="0"/>
                </a:cubicBezTo>
                <a:cubicBezTo>
                  <a:pt x="6583306" y="4865"/>
                  <a:pt x="6583627" y="13608"/>
                  <a:pt x="6583680" y="18288"/>
                </a:cubicBezTo>
                <a:cubicBezTo>
                  <a:pt x="6241255" y="9658"/>
                  <a:pt x="6133140" y="36669"/>
                  <a:pt x="5859475" y="18288"/>
                </a:cubicBezTo>
                <a:cubicBezTo>
                  <a:pt x="5585811" y="-93"/>
                  <a:pt x="5430221" y="11256"/>
                  <a:pt x="5069434" y="18288"/>
                </a:cubicBezTo>
                <a:cubicBezTo>
                  <a:pt x="4708647" y="25320"/>
                  <a:pt x="4492939" y="6489"/>
                  <a:pt x="4279392" y="18288"/>
                </a:cubicBezTo>
                <a:cubicBezTo>
                  <a:pt x="4065845" y="30087"/>
                  <a:pt x="3881809" y="34467"/>
                  <a:pt x="3752698" y="18288"/>
                </a:cubicBezTo>
                <a:cubicBezTo>
                  <a:pt x="3623587" y="2109"/>
                  <a:pt x="3342195" y="33165"/>
                  <a:pt x="3094330" y="18288"/>
                </a:cubicBezTo>
                <a:cubicBezTo>
                  <a:pt x="2846465" y="3411"/>
                  <a:pt x="2652907" y="19375"/>
                  <a:pt x="2304288" y="18288"/>
                </a:cubicBezTo>
                <a:cubicBezTo>
                  <a:pt x="1955669" y="17201"/>
                  <a:pt x="1828811" y="41454"/>
                  <a:pt x="1645920" y="18288"/>
                </a:cubicBezTo>
                <a:cubicBezTo>
                  <a:pt x="1463029" y="-4878"/>
                  <a:pt x="1284769" y="19043"/>
                  <a:pt x="1185062" y="18288"/>
                </a:cubicBezTo>
                <a:cubicBezTo>
                  <a:pt x="1085355" y="17533"/>
                  <a:pt x="842678" y="44491"/>
                  <a:pt x="658368" y="18288"/>
                </a:cubicBezTo>
                <a:cubicBezTo>
                  <a:pt x="474058" y="-7915"/>
                  <a:pt x="245756" y="1629"/>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735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96526-85DC-06EE-85F9-20483B41AC16}"/>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b="1" kern="1200">
                <a:solidFill>
                  <a:schemeClr val="tx1">
                    <a:lumMod val="85000"/>
                    <a:lumOff val="15000"/>
                  </a:schemeClr>
                </a:solidFill>
                <a:latin typeface="+mj-lt"/>
                <a:ea typeface="+mj-ea"/>
                <a:cs typeface="+mj-cs"/>
              </a:rPr>
              <a:t>Inaccessible Links on a Website</a:t>
            </a:r>
          </a:p>
        </p:txBody>
      </p:sp>
      <p:pic>
        <p:nvPicPr>
          <p:cNvPr id="3" name="no alt text for links" descr="Icons with links on a website.">
            <a:hlinkClick r:id="" action="ppaction://media"/>
            <a:extLst>
              <a:ext uri="{FF2B5EF4-FFF2-40B4-BE49-F238E27FC236}">
                <a16:creationId xmlns:a16="http://schemas.microsoft.com/office/drawing/2014/main" id="{447E78B7-F266-A560-9C88-C60F3FBDD8D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BD8ADF1-6583-4D00-9AD1-BA0CBA69BCFA}" label="English" lang="" r:embed="rId4"/>
                        </p173:trackLst>
                      </p173:tracksInfo>
                    </p:ext>
                  </p14:extLst>
                </p14:media>
              </p:ext>
            </p:extLst>
          </p:nvPr>
        </p:nvPicPr>
        <p:blipFill>
          <a:blip r:embed="rId5"/>
          <a:stretch>
            <a:fillRect/>
          </a:stretch>
        </p:blipFill>
        <p:spPr>
          <a:xfrm>
            <a:off x="623087" y="2007606"/>
            <a:ext cx="10945825" cy="1368226"/>
          </a:xfrm>
          <a:prstGeom prst="rect">
            <a:avLst/>
          </a:prstGeom>
        </p:spPr>
      </p:pic>
    </p:spTree>
    <p:extLst>
      <p:ext uri="{BB962C8B-B14F-4D97-AF65-F5344CB8AC3E}">
        <p14:creationId xmlns:p14="http://schemas.microsoft.com/office/powerpoint/2010/main" val="250134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lowchart: Document 26">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225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96526-85DC-06EE-85F9-20483B41AC16}"/>
              </a:ext>
            </a:extLst>
          </p:cNvPr>
          <p:cNvSpPr>
            <a:spLocks noGrp="1"/>
          </p:cNvSpPr>
          <p:nvPr>
            <p:ph type="title"/>
          </p:nvPr>
        </p:nvSpPr>
        <p:spPr>
          <a:xfrm>
            <a:off x="838200" y="171162"/>
            <a:ext cx="2840182" cy="2371148"/>
          </a:xfrm>
        </p:spPr>
        <p:txBody>
          <a:bodyPr vert="horz" lIns="91440" tIns="45720" rIns="91440" bIns="45720" rtlCol="0">
            <a:normAutofit/>
          </a:bodyPr>
          <a:lstStyle/>
          <a:p>
            <a:r>
              <a:rPr lang="en-US" sz="3200" b="1" kern="1200">
                <a:solidFill>
                  <a:srgbClr val="FFFFFF"/>
                </a:solidFill>
                <a:latin typeface="+mj-lt"/>
                <a:ea typeface="+mj-ea"/>
                <a:cs typeface="+mj-cs"/>
              </a:rPr>
              <a:t>Starbucks Website</a:t>
            </a:r>
          </a:p>
        </p:txBody>
      </p:sp>
      <p:pic>
        <p:nvPicPr>
          <p:cNvPr id="5" name="Picture 4" descr="Starbucks website from May 2023">
            <a:extLst>
              <a:ext uri="{FF2B5EF4-FFF2-40B4-BE49-F238E27FC236}">
                <a16:creationId xmlns:a16="http://schemas.microsoft.com/office/drawing/2014/main" id="{08185F82-1D60-E4C9-C4FD-916B24D7D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998" y="95250"/>
            <a:ext cx="3000376" cy="666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54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96526-85DC-06EE-85F9-20483B41AC16}"/>
              </a:ext>
            </a:extLst>
          </p:cNvPr>
          <p:cNvSpPr>
            <a:spLocks noGrp="1"/>
          </p:cNvSpPr>
          <p:nvPr>
            <p:ph type="title"/>
          </p:nvPr>
        </p:nvSpPr>
        <p:spPr>
          <a:xfrm>
            <a:off x="638881" y="171930"/>
            <a:ext cx="10909640" cy="1249394"/>
          </a:xfrm>
        </p:spPr>
        <p:txBody>
          <a:bodyPr vert="horz" lIns="91440" tIns="45720" rIns="91440" bIns="45720" rtlCol="0" anchor="ctr">
            <a:normAutofit/>
          </a:bodyPr>
          <a:lstStyle/>
          <a:p>
            <a:pPr algn="ctr"/>
            <a:r>
              <a:rPr lang="en-US" sz="4600" b="1" kern="1200">
                <a:solidFill>
                  <a:schemeClr val="tx1"/>
                </a:solidFill>
                <a:latin typeface="+mj-lt"/>
                <a:ea typeface="+mj-ea"/>
                <a:cs typeface="+mj-cs"/>
              </a:rPr>
              <a:t>Starbucks Links: Starts </a:t>
            </a:r>
            <a:r>
              <a:rPr lang="en-US" sz="4600" b="1"/>
              <a:t>o</a:t>
            </a:r>
            <a:r>
              <a:rPr lang="en-US" sz="4600" b="1" kern="1200">
                <a:solidFill>
                  <a:schemeClr val="tx1"/>
                </a:solidFill>
                <a:latin typeface="+mj-lt"/>
                <a:ea typeface="+mj-ea"/>
                <a:cs typeface="+mj-cs"/>
              </a:rPr>
              <a:t>ff okay, but then…</a:t>
            </a:r>
          </a:p>
        </p:txBody>
      </p:sp>
      <p:sp>
        <p:nvSpPr>
          <p:cNvPr id="2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161781" y="1198540"/>
            <a:ext cx="7863840" cy="31433"/>
          </a:xfrm>
          <a:custGeom>
            <a:avLst/>
            <a:gdLst>
              <a:gd name="connsiteX0" fmla="*/ 0 w 7863840"/>
              <a:gd name="connsiteY0" fmla="*/ 0 h 31433"/>
              <a:gd name="connsiteX1" fmla="*/ 498043 w 7863840"/>
              <a:gd name="connsiteY1" fmla="*/ 0 h 31433"/>
              <a:gd name="connsiteX2" fmla="*/ 1310640 w 7863840"/>
              <a:gd name="connsiteY2" fmla="*/ 0 h 31433"/>
              <a:gd name="connsiteX3" fmla="*/ 2123237 w 7863840"/>
              <a:gd name="connsiteY3" fmla="*/ 0 h 31433"/>
              <a:gd name="connsiteX4" fmla="*/ 2935834 w 7863840"/>
              <a:gd name="connsiteY4" fmla="*/ 0 h 31433"/>
              <a:gd name="connsiteX5" fmla="*/ 3355238 w 7863840"/>
              <a:gd name="connsiteY5" fmla="*/ 0 h 31433"/>
              <a:gd name="connsiteX6" fmla="*/ 3931920 w 7863840"/>
              <a:gd name="connsiteY6" fmla="*/ 0 h 31433"/>
              <a:gd name="connsiteX7" fmla="*/ 4351325 w 7863840"/>
              <a:gd name="connsiteY7" fmla="*/ 0 h 31433"/>
              <a:gd name="connsiteX8" fmla="*/ 5006645 w 7863840"/>
              <a:gd name="connsiteY8" fmla="*/ 0 h 31433"/>
              <a:gd name="connsiteX9" fmla="*/ 5583326 w 7863840"/>
              <a:gd name="connsiteY9" fmla="*/ 0 h 31433"/>
              <a:gd name="connsiteX10" fmla="*/ 6317285 w 7863840"/>
              <a:gd name="connsiteY10" fmla="*/ 0 h 31433"/>
              <a:gd name="connsiteX11" fmla="*/ 7129882 w 7863840"/>
              <a:gd name="connsiteY11" fmla="*/ 0 h 31433"/>
              <a:gd name="connsiteX12" fmla="*/ 7863840 w 7863840"/>
              <a:gd name="connsiteY12" fmla="*/ 0 h 31433"/>
              <a:gd name="connsiteX13" fmla="*/ 7863840 w 7863840"/>
              <a:gd name="connsiteY13" fmla="*/ 31433 h 31433"/>
              <a:gd name="connsiteX14" fmla="*/ 7129882 w 7863840"/>
              <a:gd name="connsiteY14" fmla="*/ 31433 h 31433"/>
              <a:gd name="connsiteX15" fmla="*/ 6631838 w 7863840"/>
              <a:gd name="connsiteY15" fmla="*/ 31433 h 31433"/>
              <a:gd name="connsiteX16" fmla="*/ 6133795 w 7863840"/>
              <a:gd name="connsiteY16" fmla="*/ 31433 h 31433"/>
              <a:gd name="connsiteX17" fmla="*/ 5399837 w 7863840"/>
              <a:gd name="connsiteY17" fmla="*/ 31433 h 31433"/>
              <a:gd name="connsiteX18" fmla="*/ 4901794 w 7863840"/>
              <a:gd name="connsiteY18" fmla="*/ 31433 h 31433"/>
              <a:gd name="connsiteX19" fmla="*/ 4482389 w 7863840"/>
              <a:gd name="connsiteY19" fmla="*/ 31433 h 31433"/>
              <a:gd name="connsiteX20" fmla="*/ 3905707 w 7863840"/>
              <a:gd name="connsiteY20" fmla="*/ 31433 h 31433"/>
              <a:gd name="connsiteX21" fmla="*/ 3250387 w 7863840"/>
              <a:gd name="connsiteY21" fmla="*/ 31433 h 31433"/>
              <a:gd name="connsiteX22" fmla="*/ 2673706 w 7863840"/>
              <a:gd name="connsiteY22" fmla="*/ 31433 h 31433"/>
              <a:gd name="connsiteX23" fmla="*/ 2175662 w 7863840"/>
              <a:gd name="connsiteY23" fmla="*/ 31433 h 31433"/>
              <a:gd name="connsiteX24" fmla="*/ 1363066 w 7863840"/>
              <a:gd name="connsiteY24" fmla="*/ 31433 h 31433"/>
              <a:gd name="connsiteX25" fmla="*/ 707746 w 7863840"/>
              <a:gd name="connsiteY25" fmla="*/ 31433 h 31433"/>
              <a:gd name="connsiteX26" fmla="*/ 0 w 7863840"/>
              <a:gd name="connsiteY26" fmla="*/ 31433 h 31433"/>
              <a:gd name="connsiteX27" fmla="*/ 0 w 7863840"/>
              <a:gd name="connsiteY27" fmla="*/ 0 h 3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63840" h="31433" fill="none" extrusionOk="0">
                <a:moveTo>
                  <a:pt x="0" y="0"/>
                </a:moveTo>
                <a:cubicBezTo>
                  <a:pt x="226476" y="-15368"/>
                  <a:pt x="398329" y="-22082"/>
                  <a:pt x="498043" y="0"/>
                </a:cubicBezTo>
                <a:cubicBezTo>
                  <a:pt x="597757" y="22082"/>
                  <a:pt x="974994" y="-1173"/>
                  <a:pt x="1310640" y="0"/>
                </a:cubicBezTo>
                <a:cubicBezTo>
                  <a:pt x="1646286" y="1173"/>
                  <a:pt x="1820685" y="28808"/>
                  <a:pt x="2123237" y="0"/>
                </a:cubicBezTo>
                <a:cubicBezTo>
                  <a:pt x="2425789" y="-28808"/>
                  <a:pt x="2762387" y="-11921"/>
                  <a:pt x="2935834" y="0"/>
                </a:cubicBezTo>
                <a:cubicBezTo>
                  <a:pt x="3109281" y="11921"/>
                  <a:pt x="3238342" y="11321"/>
                  <a:pt x="3355238" y="0"/>
                </a:cubicBezTo>
                <a:cubicBezTo>
                  <a:pt x="3472134" y="-11321"/>
                  <a:pt x="3738698" y="19601"/>
                  <a:pt x="3931920" y="0"/>
                </a:cubicBezTo>
                <a:cubicBezTo>
                  <a:pt x="4125142" y="-19601"/>
                  <a:pt x="4217342" y="12544"/>
                  <a:pt x="4351325" y="0"/>
                </a:cubicBezTo>
                <a:cubicBezTo>
                  <a:pt x="4485309" y="-12544"/>
                  <a:pt x="4797189" y="23272"/>
                  <a:pt x="5006645" y="0"/>
                </a:cubicBezTo>
                <a:cubicBezTo>
                  <a:pt x="5216101" y="-23272"/>
                  <a:pt x="5389428" y="-15322"/>
                  <a:pt x="5583326" y="0"/>
                </a:cubicBezTo>
                <a:cubicBezTo>
                  <a:pt x="5777224" y="15322"/>
                  <a:pt x="6070728" y="30700"/>
                  <a:pt x="6317285" y="0"/>
                </a:cubicBezTo>
                <a:cubicBezTo>
                  <a:pt x="6563842" y="-30700"/>
                  <a:pt x="6892200" y="-26148"/>
                  <a:pt x="7129882" y="0"/>
                </a:cubicBezTo>
                <a:cubicBezTo>
                  <a:pt x="7367564" y="26148"/>
                  <a:pt x="7637684" y="-13247"/>
                  <a:pt x="7863840" y="0"/>
                </a:cubicBezTo>
                <a:cubicBezTo>
                  <a:pt x="7865090" y="11761"/>
                  <a:pt x="7864878" y="17942"/>
                  <a:pt x="7863840" y="31433"/>
                </a:cubicBezTo>
                <a:cubicBezTo>
                  <a:pt x="7678552" y="14928"/>
                  <a:pt x="7345707" y="14353"/>
                  <a:pt x="7129882" y="31433"/>
                </a:cubicBezTo>
                <a:cubicBezTo>
                  <a:pt x="6914057" y="48513"/>
                  <a:pt x="6760494" y="37116"/>
                  <a:pt x="6631838" y="31433"/>
                </a:cubicBezTo>
                <a:cubicBezTo>
                  <a:pt x="6503182" y="25750"/>
                  <a:pt x="6299379" y="25506"/>
                  <a:pt x="6133795" y="31433"/>
                </a:cubicBezTo>
                <a:cubicBezTo>
                  <a:pt x="5968211" y="37360"/>
                  <a:pt x="5744750" y="60570"/>
                  <a:pt x="5399837" y="31433"/>
                </a:cubicBezTo>
                <a:cubicBezTo>
                  <a:pt x="5054924" y="2296"/>
                  <a:pt x="5106811" y="32100"/>
                  <a:pt x="4901794" y="31433"/>
                </a:cubicBezTo>
                <a:cubicBezTo>
                  <a:pt x="4696777" y="30766"/>
                  <a:pt x="4590193" y="26662"/>
                  <a:pt x="4482389" y="31433"/>
                </a:cubicBezTo>
                <a:cubicBezTo>
                  <a:pt x="4374586" y="36204"/>
                  <a:pt x="4142981" y="11652"/>
                  <a:pt x="3905707" y="31433"/>
                </a:cubicBezTo>
                <a:cubicBezTo>
                  <a:pt x="3668433" y="51214"/>
                  <a:pt x="3450308" y="12803"/>
                  <a:pt x="3250387" y="31433"/>
                </a:cubicBezTo>
                <a:cubicBezTo>
                  <a:pt x="3050466" y="50063"/>
                  <a:pt x="2929159" y="6205"/>
                  <a:pt x="2673706" y="31433"/>
                </a:cubicBezTo>
                <a:cubicBezTo>
                  <a:pt x="2418253" y="56661"/>
                  <a:pt x="2379049" y="50825"/>
                  <a:pt x="2175662" y="31433"/>
                </a:cubicBezTo>
                <a:cubicBezTo>
                  <a:pt x="1972275" y="12041"/>
                  <a:pt x="1545059" y="54195"/>
                  <a:pt x="1363066" y="31433"/>
                </a:cubicBezTo>
                <a:cubicBezTo>
                  <a:pt x="1181073" y="8671"/>
                  <a:pt x="931244" y="52449"/>
                  <a:pt x="707746" y="31433"/>
                </a:cubicBezTo>
                <a:cubicBezTo>
                  <a:pt x="484248" y="10417"/>
                  <a:pt x="142146" y="-1682"/>
                  <a:pt x="0" y="31433"/>
                </a:cubicBezTo>
                <a:cubicBezTo>
                  <a:pt x="-731" y="19049"/>
                  <a:pt x="-1547" y="11431"/>
                  <a:pt x="0" y="0"/>
                </a:cubicBezTo>
                <a:close/>
              </a:path>
              <a:path w="7863840" h="31433" stroke="0" extrusionOk="0">
                <a:moveTo>
                  <a:pt x="0" y="0"/>
                </a:moveTo>
                <a:cubicBezTo>
                  <a:pt x="220157" y="-4107"/>
                  <a:pt x="323936" y="20805"/>
                  <a:pt x="498043" y="0"/>
                </a:cubicBezTo>
                <a:cubicBezTo>
                  <a:pt x="672150" y="-20805"/>
                  <a:pt x="817225" y="4750"/>
                  <a:pt x="917448" y="0"/>
                </a:cubicBezTo>
                <a:cubicBezTo>
                  <a:pt x="1017671" y="-4750"/>
                  <a:pt x="1263036" y="293"/>
                  <a:pt x="1415491" y="0"/>
                </a:cubicBezTo>
                <a:cubicBezTo>
                  <a:pt x="1567946" y="-293"/>
                  <a:pt x="1854385" y="24637"/>
                  <a:pt x="2070811" y="0"/>
                </a:cubicBezTo>
                <a:cubicBezTo>
                  <a:pt x="2287237" y="-24637"/>
                  <a:pt x="2543716" y="-16980"/>
                  <a:pt x="2804770" y="0"/>
                </a:cubicBezTo>
                <a:cubicBezTo>
                  <a:pt x="3065824" y="16980"/>
                  <a:pt x="3437755" y="12885"/>
                  <a:pt x="3617366" y="0"/>
                </a:cubicBezTo>
                <a:cubicBezTo>
                  <a:pt x="3796977" y="-12885"/>
                  <a:pt x="4161399" y="36256"/>
                  <a:pt x="4429963" y="0"/>
                </a:cubicBezTo>
                <a:cubicBezTo>
                  <a:pt x="4698527" y="-36256"/>
                  <a:pt x="4830427" y="-25803"/>
                  <a:pt x="5006645" y="0"/>
                </a:cubicBezTo>
                <a:cubicBezTo>
                  <a:pt x="5182863" y="25803"/>
                  <a:pt x="5561010" y="-16088"/>
                  <a:pt x="5740603" y="0"/>
                </a:cubicBezTo>
                <a:cubicBezTo>
                  <a:pt x="5920196" y="16088"/>
                  <a:pt x="6106578" y="26191"/>
                  <a:pt x="6395923" y="0"/>
                </a:cubicBezTo>
                <a:cubicBezTo>
                  <a:pt x="6685268" y="-26191"/>
                  <a:pt x="6775377" y="-23828"/>
                  <a:pt x="6972605" y="0"/>
                </a:cubicBezTo>
                <a:cubicBezTo>
                  <a:pt x="7169833" y="23828"/>
                  <a:pt x="7433987" y="34223"/>
                  <a:pt x="7863840" y="0"/>
                </a:cubicBezTo>
                <a:cubicBezTo>
                  <a:pt x="7863779" y="13834"/>
                  <a:pt x="7862837" y="22643"/>
                  <a:pt x="7863840" y="31433"/>
                </a:cubicBezTo>
                <a:cubicBezTo>
                  <a:pt x="7615867" y="15352"/>
                  <a:pt x="7529191" y="6452"/>
                  <a:pt x="7287158" y="31433"/>
                </a:cubicBezTo>
                <a:cubicBezTo>
                  <a:pt x="7045125" y="56414"/>
                  <a:pt x="6847162" y="47995"/>
                  <a:pt x="6710477" y="31433"/>
                </a:cubicBezTo>
                <a:cubicBezTo>
                  <a:pt x="6573792" y="14871"/>
                  <a:pt x="6130567" y="33329"/>
                  <a:pt x="5897880" y="31433"/>
                </a:cubicBezTo>
                <a:cubicBezTo>
                  <a:pt x="5665193" y="29537"/>
                  <a:pt x="5594555" y="30665"/>
                  <a:pt x="5399837" y="31433"/>
                </a:cubicBezTo>
                <a:cubicBezTo>
                  <a:pt x="5205119" y="32201"/>
                  <a:pt x="4821664" y="24256"/>
                  <a:pt x="4665878" y="31433"/>
                </a:cubicBezTo>
                <a:cubicBezTo>
                  <a:pt x="4510092" y="38610"/>
                  <a:pt x="4390359" y="28386"/>
                  <a:pt x="4246474" y="31433"/>
                </a:cubicBezTo>
                <a:cubicBezTo>
                  <a:pt x="4102589" y="34480"/>
                  <a:pt x="3747393" y="49656"/>
                  <a:pt x="3591154" y="31433"/>
                </a:cubicBezTo>
                <a:cubicBezTo>
                  <a:pt x="3434915" y="13210"/>
                  <a:pt x="3322629" y="30608"/>
                  <a:pt x="3093110" y="31433"/>
                </a:cubicBezTo>
                <a:cubicBezTo>
                  <a:pt x="2863591" y="32258"/>
                  <a:pt x="2680942" y="46492"/>
                  <a:pt x="2280514" y="31433"/>
                </a:cubicBezTo>
                <a:cubicBezTo>
                  <a:pt x="1880086" y="16374"/>
                  <a:pt x="1961734" y="15600"/>
                  <a:pt x="1861109" y="31433"/>
                </a:cubicBezTo>
                <a:cubicBezTo>
                  <a:pt x="1760484" y="47266"/>
                  <a:pt x="1532887" y="36466"/>
                  <a:pt x="1205789" y="31433"/>
                </a:cubicBezTo>
                <a:cubicBezTo>
                  <a:pt x="878691" y="26400"/>
                  <a:pt x="938309" y="27457"/>
                  <a:pt x="786384" y="31433"/>
                </a:cubicBezTo>
                <a:cubicBezTo>
                  <a:pt x="634459" y="35409"/>
                  <a:pt x="318853" y="63806"/>
                  <a:pt x="0" y="31433"/>
                </a:cubicBezTo>
                <a:cubicBezTo>
                  <a:pt x="-377" y="21885"/>
                  <a:pt x="-697" y="913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arbucks Website Tabs" descr="Screenshot of Starbucks website for video.">
            <a:hlinkClick r:id="" action="ppaction://media"/>
            <a:extLst>
              <a:ext uri="{FF2B5EF4-FFF2-40B4-BE49-F238E27FC236}">
                <a16:creationId xmlns:a16="http://schemas.microsoft.com/office/drawing/2014/main" id="{5DDC2D4B-CA9E-14DE-1204-7A92BE8A94C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8F639AA-CE09-48C9-AD32-E1ED75022255}" label="English" lang="" r:embed="rId4"/>
                        </p173:trackLst>
                      </p173:tracksInfo>
                    </p:ext>
                  </p14:extLst>
                </p14:media>
              </p:ext>
            </p:extLst>
          </p:nvPr>
        </p:nvPicPr>
        <p:blipFill>
          <a:blip r:embed="rId5"/>
          <a:stretch>
            <a:fillRect/>
          </a:stretch>
        </p:blipFill>
        <p:spPr>
          <a:xfrm>
            <a:off x="1263426" y="1332507"/>
            <a:ext cx="9665148" cy="5075461"/>
          </a:xfrm>
          <a:prstGeom prst="rect">
            <a:avLst/>
          </a:prstGeom>
        </p:spPr>
      </p:pic>
    </p:spTree>
    <p:extLst>
      <p:ext uri="{BB962C8B-B14F-4D97-AF65-F5344CB8AC3E}">
        <p14:creationId xmlns:p14="http://schemas.microsoft.com/office/powerpoint/2010/main" val="42273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866934-2EB7-3F3E-FF70-BE1A8627DE82}"/>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6000" kern="1200">
                <a:solidFill>
                  <a:schemeClr val="tx1"/>
                </a:solidFill>
                <a:latin typeface="+mj-lt"/>
                <a:ea typeface="+mj-ea"/>
                <a:cs typeface="+mj-cs"/>
              </a:rPr>
              <a:t>Video Without Captions</a:t>
            </a:r>
          </a:p>
        </p:txBody>
      </p:sp>
      <p:grpSp>
        <p:nvGrpSpPr>
          <p:cNvPr id="19" name="Group 1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0" name="Straight Connector 1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without Audio" descr="Video of person talking but there is no sound to demonstrate how it could feel to someone who cannot hear and there are no captions available.">
            <a:hlinkClick r:id="" action="ppaction://media"/>
            <a:extLst>
              <a:ext uri="{FF2B5EF4-FFF2-40B4-BE49-F238E27FC236}">
                <a16:creationId xmlns:a16="http://schemas.microsoft.com/office/drawing/2014/main" id="{19B08E25-5626-FB21-2804-FB96577C1E0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A39B39C-AC8B-4261-95BA-22B10B1583BE}" label="English" lang="" r:embed="rId4"/>
                        </p173:trackLst>
                      </p173:tracksInfo>
                    </p:ext>
                  </p14:extLst>
                </p14:media>
              </p:ext>
            </p:extLst>
          </p:nvPr>
        </p:nvPicPr>
        <p:blipFill>
          <a:blip r:embed="rId5"/>
          <a:stretch>
            <a:fillRect/>
          </a:stretch>
        </p:blipFill>
        <p:spPr>
          <a:xfrm>
            <a:off x="6015883" y="557360"/>
            <a:ext cx="4858207" cy="5632704"/>
          </a:xfrm>
          <a:prstGeom prst="rect">
            <a:avLst/>
          </a:prstGeom>
        </p:spPr>
      </p:pic>
    </p:spTree>
    <p:extLst>
      <p:ext uri="{BB962C8B-B14F-4D97-AF65-F5344CB8AC3E}">
        <p14:creationId xmlns:p14="http://schemas.microsoft.com/office/powerpoint/2010/main" val="102223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1DD6-8E1D-4F56-540A-A4E0BD4AF1CD}"/>
              </a:ext>
            </a:extLst>
          </p:cNvPr>
          <p:cNvSpPr>
            <a:spLocks noGrp="1"/>
          </p:cNvSpPr>
          <p:nvPr>
            <p:ph type="title"/>
          </p:nvPr>
        </p:nvSpPr>
        <p:spPr>
          <a:xfrm>
            <a:off x="466722" y="586855"/>
            <a:ext cx="3201366" cy="3387497"/>
          </a:xfrm>
        </p:spPr>
        <p:txBody>
          <a:bodyPr anchor="b">
            <a:normAutofit fontScale="90000"/>
          </a:bodyPr>
          <a:lstStyle/>
          <a:p>
            <a:pPr algn="r"/>
            <a:r>
              <a:rPr lang="en-US" sz="4000" b="1"/>
              <a:t>Quick Statistics</a:t>
            </a:r>
            <a:br>
              <a:rPr lang="en-US" sz="4000" b="1"/>
            </a:br>
            <a:r>
              <a:rPr lang="en-US" sz="4000" b="1"/>
              <a:t>(ages 21-64) Individuals with Disability vs. Individuals without Disability</a:t>
            </a:r>
          </a:p>
        </p:txBody>
      </p:sp>
      <p:sp>
        <p:nvSpPr>
          <p:cNvPr id="13" name="Content Placeholder 2">
            <a:extLst>
              <a:ext uri="{FF2B5EF4-FFF2-40B4-BE49-F238E27FC236}">
                <a16:creationId xmlns:a16="http://schemas.microsoft.com/office/drawing/2014/main" id="{455680F7-AC3C-8B8E-31C1-2566CBBD0BF3}"/>
              </a:ext>
              <a:ext uri="{C183D7F6-B498-43B3-948B-1728B52AA6E4}">
                <adec:decorative xmlns:adec="http://schemas.microsoft.com/office/drawing/2017/decorative" val="0"/>
              </a:ext>
            </a:extLst>
          </p:cNvPr>
          <p:cNvSpPr txBox="1">
            <a:spLocks/>
          </p:cNvSpPr>
          <p:nvPr/>
        </p:nvSpPr>
        <p:spPr>
          <a:xfrm>
            <a:off x="4764849" y="413110"/>
            <a:ext cx="6877905" cy="2782764"/>
          </a:xfrm>
          <a:prstGeom prst="rect">
            <a:avLst/>
          </a:prstGeom>
          <a:ln w="57150">
            <a:solidFill>
              <a:srgbClr val="83B2C9"/>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3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Arial" panose="020B0604020202020204" pitchFamily="34" charset="0"/>
              </a:rPr>
              <a:t>Bachelor’s Degree or more without disability: </a:t>
            </a:r>
            <a:r>
              <a:rPr kumimoji="0" lang="en-US" sz="3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Arial" panose="020B0604020202020204" pitchFamily="34" charset="0"/>
              </a:rPr>
              <a:t>35.2%</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lang="en-US" sz="1200" b="1">
              <a:latin typeface="Calibri" panose="020F0502020204030204" pitchFamily="34" charset="0"/>
              <a:ea typeface="Calibri" panose="020F0502020204030204" pitchFamily="34" charset="0"/>
              <a:cs typeface="Arial" panose="020B0604020202020204" pitchFamily="34" charset="0"/>
            </a:endParaRPr>
          </a:p>
          <a:p>
            <a:pPr marL="0" indent="0">
              <a:spcBef>
                <a:spcPts val="0"/>
              </a:spcBef>
              <a:spcAft>
                <a:spcPts val="600"/>
              </a:spcAft>
              <a:buNone/>
            </a:pPr>
            <a:r>
              <a:rPr lang="en-US" sz="3200">
                <a:latin typeface="Calibri" panose="020F0502020204030204" pitchFamily="34" charset="0"/>
                <a:ea typeface="Calibri" panose="020F0502020204030204" pitchFamily="34" charset="0"/>
                <a:cs typeface="Arial" panose="020B0604020202020204" pitchFamily="34" charset="0"/>
              </a:rPr>
              <a:t>Bachelor’s Degree or more with disability: </a:t>
            </a:r>
            <a:r>
              <a:rPr lang="en-US" sz="3200" b="1">
                <a:latin typeface="Calibri" panose="020F0502020204030204" pitchFamily="34" charset="0"/>
                <a:ea typeface="Calibri" panose="020F0502020204030204" pitchFamily="34" charset="0"/>
                <a:cs typeface="Arial" panose="020B0604020202020204" pitchFamily="34" charset="0"/>
              </a:rPr>
              <a:t>15.2 %</a:t>
            </a:r>
            <a:endParaRPr kumimoji="0" lang="en-US" sz="3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5D2F885-4F7E-2215-C842-AC0FE79DB629}"/>
              </a:ext>
              <a:ext uri="{C183D7F6-B498-43B3-948B-1728B52AA6E4}">
                <adec:decorative xmlns:adec="http://schemas.microsoft.com/office/drawing/2017/decorative" val="0"/>
              </a:ext>
            </a:extLst>
          </p:cNvPr>
          <p:cNvSpPr>
            <a:spLocks noGrp="1"/>
          </p:cNvSpPr>
          <p:nvPr>
            <p:ph idx="1"/>
          </p:nvPr>
        </p:nvSpPr>
        <p:spPr>
          <a:xfrm>
            <a:off x="4764849" y="3974352"/>
            <a:ext cx="6877905" cy="2235023"/>
          </a:xfrm>
          <a:ln w="57150">
            <a:solidFill>
              <a:srgbClr val="83B2C9"/>
            </a:solidFill>
          </a:ln>
        </p:spPr>
        <p:txBody>
          <a:bodyPr anchor="ctr">
            <a:noAutofit/>
          </a:bodyPr>
          <a:lstStyle/>
          <a:p>
            <a:pPr marL="0" marR="0" lvl="0" indent="0">
              <a:spcBef>
                <a:spcPts val="0"/>
              </a:spcBef>
              <a:spcAft>
                <a:spcPts val="600"/>
              </a:spcAft>
              <a:buNone/>
            </a:pPr>
            <a:r>
              <a:rPr lang="en-US" sz="3200">
                <a:latin typeface="Calibri" panose="020F0502020204030204" pitchFamily="34" charset="0"/>
                <a:ea typeface="Calibri" panose="020F0502020204030204" pitchFamily="34" charset="0"/>
                <a:cs typeface="Arial" panose="020B0604020202020204" pitchFamily="34" charset="0"/>
              </a:rPr>
              <a:t>Employment without disability: </a:t>
            </a:r>
            <a:r>
              <a:rPr lang="en-US" sz="3200" b="1">
                <a:effectLst/>
                <a:latin typeface="Calibri" panose="020F0502020204030204" pitchFamily="34" charset="0"/>
                <a:ea typeface="Calibri" panose="020F0502020204030204" pitchFamily="34" charset="0"/>
                <a:cs typeface="Arial" panose="020B0604020202020204" pitchFamily="34" charset="0"/>
              </a:rPr>
              <a:t>8</a:t>
            </a:r>
            <a:r>
              <a:rPr lang="en-US" sz="3200" b="1">
                <a:latin typeface="Calibri" panose="020F0502020204030204" pitchFamily="34" charset="0"/>
                <a:ea typeface="Calibri" panose="020F0502020204030204" pitchFamily="34" charset="0"/>
                <a:cs typeface="Arial" panose="020B0604020202020204" pitchFamily="34" charset="0"/>
              </a:rPr>
              <a:t>0.0%</a:t>
            </a:r>
          </a:p>
          <a:p>
            <a:pPr marL="0" marR="0" lvl="0" indent="0">
              <a:spcBef>
                <a:spcPts val="0"/>
              </a:spcBef>
              <a:spcAft>
                <a:spcPts val="600"/>
              </a:spcAft>
              <a:buNone/>
            </a:pPr>
            <a:endParaRPr lang="en-US" sz="1200" b="1">
              <a:latin typeface="Calibri" panose="020F0502020204030204" pitchFamily="34" charset="0"/>
              <a:ea typeface="Calibri" panose="020F0502020204030204" pitchFamily="34" charset="0"/>
              <a:cs typeface="Arial" panose="020B0604020202020204" pitchFamily="34" charset="0"/>
            </a:endParaRPr>
          </a:p>
          <a:p>
            <a:pPr marL="0" indent="0">
              <a:spcBef>
                <a:spcPts val="0"/>
              </a:spcBef>
              <a:spcAft>
                <a:spcPts val="600"/>
              </a:spcAft>
              <a:buNone/>
            </a:pPr>
            <a:r>
              <a:rPr lang="en-US" sz="3200">
                <a:latin typeface="Calibri" panose="020F0502020204030204" pitchFamily="34" charset="0"/>
                <a:ea typeface="Calibri" panose="020F0502020204030204" pitchFamily="34" charset="0"/>
                <a:cs typeface="Arial" panose="020B0604020202020204" pitchFamily="34" charset="0"/>
              </a:rPr>
              <a:t>Employment with disability: </a:t>
            </a:r>
            <a:r>
              <a:rPr lang="en-US" sz="3200" b="1">
                <a:latin typeface="Calibri" panose="020F0502020204030204" pitchFamily="34" charset="0"/>
                <a:ea typeface="Calibri" panose="020F0502020204030204" pitchFamily="34" charset="0"/>
                <a:cs typeface="Arial" panose="020B0604020202020204" pitchFamily="34" charset="0"/>
              </a:rPr>
              <a:t>37.8 %</a:t>
            </a:r>
            <a:endParaRPr lang="en-US" sz="3200" b="1">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42DDBA-CD75-C60B-EA7C-6B5CE1014F1E}"/>
              </a:ext>
            </a:extLst>
          </p:cNvPr>
          <p:cNvSpPr txBox="1"/>
          <p:nvPr/>
        </p:nvSpPr>
        <p:spPr>
          <a:xfrm>
            <a:off x="4599161" y="6379799"/>
            <a:ext cx="74419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Source: </a:t>
            </a:r>
            <a:r>
              <a:rPr kumimoji="0" lang="en-US" sz="1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hlinkClick r:id="rId3"/>
              </a:rPr>
              <a:t>https://www.disabilitystatistics.org/StatusReports/2018-PDF/2018-StatusReport_US.pdf</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sketch line">
            <a:extLst>
              <a:ext uri="{FF2B5EF4-FFF2-40B4-BE49-F238E27FC236}">
                <a16:creationId xmlns:a16="http://schemas.microsoft.com/office/drawing/2014/main" id="{4BE9C845-CC3E-868C-3F62-C62413C26F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082143" y="1116823"/>
            <a:ext cx="45719" cy="4323118"/>
          </a:xfrm>
          <a:custGeom>
            <a:avLst/>
            <a:gdLst>
              <a:gd name="connsiteX0" fmla="*/ 0 w 45719"/>
              <a:gd name="connsiteY0" fmla="*/ 0 h 4323118"/>
              <a:gd name="connsiteX1" fmla="*/ 45719 w 45719"/>
              <a:gd name="connsiteY1" fmla="*/ 0 h 4323118"/>
              <a:gd name="connsiteX2" fmla="*/ 45719 w 45719"/>
              <a:gd name="connsiteY2" fmla="*/ 660819 h 4323118"/>
              <a:gd name="connsiteX3" fmla="*/ 45719 w 45719"/>
              <a:gd name="connsiteY3" fmla="*/ 1191945 h 4323118"/>
              <a:gd name="connsiteX4" fmla="*/ 45719 w 45719"/>
              <a:gd name="connsiteY4" fmla="*/ 1895996 h 4323118"/>
              <a:gd name="connsiteX5" fmla="*/ 45719 w 45719"/>
              <a:gd name="connsiteY5" fmla="*/ 2513584 h 4323118"/>
              <a:gd name="connsiteX6" fmla="*/ 45719 w 45719"/>
              <a:gd name="connsiteY6" fmla="*/ 3044710 h 4323118"/>
              <a:gd name="connsiteX7" fmla="*/ 45719 w 45719"/>
              <a:gd name="connsiteY7" fmla="*/ 3662299 h 4323118"/>
              <a:gd name="connsiteX8" fmla="*/ 45719 w 45719"/>
              <a:gd name="connsiteY8" fmla="*/ 4323118 h 4323118"/>
              <a:gd name="connsiteX9" fmla="*/ 0 w 45719"/>
              <a:gd name="connsiteY9" fmla="*/ 4323118 h 4323118"/>
              <a:gd name="connsiteX10" fmla="*/ 0 w 45719"/>
              <a:gd name="connsiteY10" fmla="*/ 3662299 h 4323118"/>
              <a:gd name="connsiteX11" fmla="*/ 0 w 45719"/>
              <a:gd name="connsiteY11" fmla="*/ 3174404 h 4323118"/>
              <a:gd name="connsiteX12" fmla="*/ 0 w 45719"/>
              <a:gd name="connsiteY12" fmla="*/ 2600047 h 4323118"/>
              <a:gd name="connsiteX13" fmla="*/ 0 w 45719"/>
              <a:gd name="connsiteY13" fmla="*/ 1895996 h 4323118"/>
              <a:gd name="connsiteX14" fmla="*/ 0 w 45719"/>
              <a:gd name="connsiteY14" fmla="*/ 1278408 h 4323118"/>
              <a:gd name="connsiteX15" fmla="*/ 0 w 45719"/>
              <a:gd name="connsiteY15" fmla="*/ 617588 h 4323118"/>
              <a:gd name="connsiteX16" fmla="*/ 0 w 45719"/>
              <a:gd name="connsiteY16" fmla="*/ 0 h 432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19" h="4323118" fill="none" extrusionOk="0">
                <a:moveTo>
                  <a:pt x="0" y="0"/>
                </a:moveTo>
                <a:cubicBezTo>
                  <a:pt x="15489" y="2107"/>
                  <a:pt x="31865" y="-1116"/>
                  <a:pt x="45719" y="0"/>
                </a:cubicBezTo>
                <a:cubicBezTo>
                  <a:pt x="18165" y="301404"/>
                  <a:pt x="75580" y="412840"/>
                  <a:pt x="45719" y="660819"/>
                </a:cubicBezTo>
                <a:cubicBezTo>
                  <a:pt x="15858" y="908798"/>
                  <a:pt x="34673" y="999813"/>
                  <a:pt x="45719" y="1191945"/>
                </a:cubicBezTo>
                <a:cubicBezTo>
                  <a:pt x="56765" y="1384077"/>
                  <a:pt x="58801" y="1556073"/>
                  <a:pt x="45719" y="1895996"/>
                </a:cubicBezTo>
                <a:cubicBezTo>
                  <a:pt x="32637" y="2235919"/>
                  <a:pt x="23397" y="2296087"/>
                  <a:pt x="45719" y="2513584"/>
                </a:cubicBezTo>
                <a:cubicBezTo>
                  <a:pt x="68041" y="2731081"/>
                  <a:pt x="64255" y="2876848"/>
                  <a:pt x="45719" y="3044710"/>
                </a:cubicBezTo>
                <a:cubicBezTo>
                  <a:pt x="27183" y="3212572"/>
                  <a:pt x="60975" y="3405939"/>
                  <a:pt x="45719" y="3662299"/>
                </a:cubicBezTo>
                <a:cubicBezTo>
                  <a:pt x="30463" y="3918659"/>
                  <a:pt x="33573" y="4108854"/>
                  <a:pt x="45719" y="4323118"/>
                </a:cubicBezTo>
                <a:cubicBezTo>
                  <a:pt x="32859" y="4323827"/>
                  <a:pt x="18908" y="4322612"/>
                  <a:pt x="0" y="4323118"/>
                </a:cubicBezTo>
                <a:cubicBezTo>
                  <a:pt x="-6851" y="4134252"/>
                  <a:pt x="14508" y="3939426"/>
                  <a:pt x="0" y="3662299"/>
                </a:cubicBezTo>
                <a:cubicBezTo>
                  <a:pt x="-14508" y="3385172"/>
                  <a:pt x="-10907" y="3348885"/>
                  <a:pt x="0" y="3174404"/>
                </a:cubicBezTo>
                <a:cubicBezTo>
                  <a:pt x="10907" y="2999923"/>
                  <a:pt x="8897" y="2853224"/>
                  <a:pt x="0" y="2600047"/>
                </a:cubicBezTo>
                <a:cubicBezTo>
                  <a:pt x="-8897" y="2346870"/>
                  <a:pt x="-14011" y="2077479"/>
                  <a:pt x="0" y="1895996"/>
                </a:cubicBezTo>
                <a:cubicBezTo>
                  <a:pt x="14011" y="1714513"/>
                  <a:pt x="-28496" y="1539829"/>
                  <a:pt x="0" y="1278408"/>
                </a:cubicBezTo>
                <a:cubicBezTo>
                  <a:pt x="28496" y="1016987"/>
                  <a:pt x="30188" y="907195"/>
                  <a:pt x="0" y="617588"/>
                </a:cubicBezTo>
                <a:cubicBezTo>
                  <a:pt x="-30188" y="327981"/>
                  <a:pt x="17976" y="181837"/>
                  <a:pt x="0" y="0"/>
                </a:cubicBezTo>
                <a:close/>
              </a:path>
              <a:path w="45719" h="4323118" stroke="0" extrusionOk="0">
                <a:moveTo>
                  <a:pt x="0" y="0"/>
                </a:moveTo>
                <a:cubicBezTo>
                  <a:pt x="18173" y="-1020"/>
                  <a:pt x="31455" y="-343"/>
                  <a:pt x="45719" y="0"/>
                </a:cubicBezTo>
                <a:cubicBezTo>
                  <a:pt x="54053" y="152896"/>
                  <a:pt x="27697" y="373727"/>
                  <a:pt x="45719" y="487895"/>
                </a:cubicBezTo>
                <a:cubicBezTo>
                  <a:pt x="63741" y="602064"/>
                  <a:pt x="26276" y="901644"/>
                  <a:pt x="45719" y="1191945"/>
                </a:cubicBezTo>
                <a:cubicBezTo>
                  <a:pt x="65163" y="1482246"/>
                  <a:pt x="67767" y="1613677"/>
                  <a:pt x="45719" y="1809534"/>
                </a:cubicBezTo>
                <a:cubicBezTo>
                  <a:pt x="23671" y="2005391"/>
                  <a:pt x="59221" y="2125942"/>
                  <a:pt x="45719" y="2340660"/>
                </a:cubicBezTo>
                <a:cubicBezTo>
                  <a:pt x="32217" y="2555378"/>
                  <a:pt x="65132" y="2728262"/>
                  <a:pt x="45719" y="2871786"/>
                </a:cubicBezTo>
                <a:cubicBezTo>
                  <a:pt x="26306" y="3015310"/>
                  <a:pt x="59397" y="3310948"/>
                  <a:pt x="45719" y="3489374"/>
                </a:cubicBezTo>
                <a:cubicBezTo>
                  <a:pt x="32041" y="3667800"/>
                  <a:pt x="23144" y="4085600"/>
                  <a:pt x="45719" y="4323118"/>
                </a:cubicBezTo>
                <a:cubicBezTo>
                  <a:pt x="32153" y="4324720"/>
                  <a:pt x="11787" y="4324931"/>
                  <a:pt x="0" y="4323118"/>
                </a:cubicBezTo>
                <a:cubicBezTo>
                  <a:pt x="-24185" y="4177386"/>
                  <a:pt x="-22493" y="4004528"/>
                  <a:pt x="0" y="3705530"/>
                </a:cubicBezTo>
                <a:cubicBezTo>
                  <a:pt x="22493" y="3406532"/>
                  <a:pt x="-28643" y="3252383"/>
                  <a:pt x="0" y="3131173"/>
                </a:cubicBezTo>
                <a:cubicBezTo>
                  <a:pt x="28643" y="3009963"/>
                  <a:pt x="13446" y="2623133"/>
                  <a:pt x="0" y="2470353"/>
                </a:cubicBezTo>
                <a:cubicBezTo>
                  <a:pt x="-13446" y="2317573"/>
                  <a:pt x="7230" y="2137840"/>
                  <a:pt x="0" y="1895996"/>
                </a:cubicBezTo>
                <a:cubicBezTo>
                  <a:pt x="-7230" y="1654152"/>
                  <a:pt x="-14054" y="1535856"/>
                  <a:pt x="0" y="1191945"/>
                </a:cubicBezTo>
                <a:cubicBezTo>
                  <a:pt x="14054" y="848034"/>
                  <a:pt x="17919" y="295859"/>
                  <a:pt x="0" y="0"/>
                </a:cubicBezTo>
                <a:close/>
              </a:path>
            </a:pathLst>
          </a:custGeom>
          <a:solidFill>
            <a:schemeClr val="tx1"/>
          </a:solidFill>
          <a:ln w="3175"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57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66039-A3AD-D206-B58D-3C65935F418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kern="1200">
                <a:solidFill>
                  <a:schemeClr val="tx1"/>
                </a:solidFill>
                <a:latin typeface="+mj-lt"/>
                <a:ea typeface="+mj-ea"/>
                <a:cs typeface="+mj-cs"/>
              </a:rPr>
              <a:t>Microsoft Word</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82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6348AA-DDB8-61B5-4921-DDC677DD9799}"/>
              </a:ext>
            </a:extLst>
          </p:cNvPr>
          <p:cNvSpPr>
            <a:spLocks noGrp="1"/>
          </p:cNvSpPr>
          <p:nvPr>
            <p:ph type="title"/>
          </p:nvPr>
        </p:nvSpPr>
        <p:spPr>
          <a:xfrm>
            <a:off x="709684" y="1562100"/>
            <a:ext cx="3795642" cy="3733800"/>
          </a:xfrm>
        </p:spPr>
        <p:txBody>
          <a:bodyPr>
            <a:normAutofit/>
          </a:bodyPr>
          <a:lstStyle/>
          <a:p>
            <a:pPr algn="ctr"/>
            <a:r>
              <a:rPr lang="en-US" b="1">
                <a:solidFill>
                  <a:schemeClr val="tx1">
                    <a:lumMod val="85000"/>
                    <a:lumOff val="15000"/>
                  </a:schemeClr>
                </a:solidFill>
                <a:cs typeface="Calibri Light"/>
              </a:rPr>
              <a:t>Accessible Microsoft Word Documents </a:t>
            </a:r>
          </a:p>
        </p:txBody>
      </p:sp>
      <p:sp>
        <p:nvSpPr>
          <p:cNvPr id="5" name="Content Placeholder 4">
            <a:extLst>
              <a:ext uri="{FF2B5EF4-FFF2-40B4-BE49-F238E27FC236}">
                <a16:creationId xmlns:a16="http://schemas.microsoft.com/office/drawing/2014/main" id="{4C10CF7D-C3E0-4A95-D888-99C1A30492EA}"/>
              </a:ext>
            </a:extLst>
          </p:cNvPr>
          <p:cNvSpPr>
            <a:spLocks noGrp="1"/>
          </p:cNvSpPr>
          <p:nvPr>
            <p:ph idx="1"/>
          </p:nvPr>
        </p:nvSpPr>
        <p:spPr>
          <a:xfrm>
            <a:off x="6096000" y="733425"/>
            <a:ext cx="5135592" cy="5391150"/>
          </a:xfrm>
        </p:spPr>
        <p:txBody>
          <a:bodyPr anchor="ctr">
            <a:normAutofit fontScale="92500"/>
          </a:bodyPr>
          <a:lstStyle/>
          <a:p>
            <a:r>
              <a:rPr lang="en-US" sz="3200">
                <a:solidFill>
                  <a:schemeClr val="tx1">
                    <a:lumMod val="85000"/>
                    <a:lumOff val="15000"/>
                  </a:schemeClr>
                </a:solidFill>
              </a:rPr>
              <a:t>Document Title</a:t>
            </a:r>
          </a:p>
          <a:p>
            <a:r>
              <a:rPr lang="en-US" sz="3200">
                <a:solidFill>
                  <a:schemeClr val="tx1">
                    <a:lumMod val="85000"/>
                    <a:lumOff val="15000"/>
                  </a:schemeClr>
                </a:solidFill>
              </a:rPr>
              <a:t>Accessible Fonts (sans serif)</a:t>
            </a:r>
          </a:p>
          <a:p>
            <a:pPr lvl="1"/>
            <a:r>
              <a:rPr lang="en-US" sz="3200">
                <a:solidFill>
                  <a:schemeClr val="tx1">
                    <a:lumMod val="85000"/>
                    <a:lumOff val="15000"/>
                  </a:schemeClr>
                </a:solidFill>
              </a:rPr>
              <a:t>Arial, Calibri, and Verdana</a:t>
            </a:r>
          </a:p>
          <a:p>
            <a:r>
              <a:rPr lang="en-US" sz="3200">
                <a:solidFill>
                  <a:schemeClr val="tx1">
                    <a:lumMod val="85000"/>
                    <a:lumOff val="15000"/>
                  </a:schemeClr>
                </a:solidFill>
              </a:rPr>
              <a:t>Headers and Styles</a:t>
            </a:r>
          </a:p>
          <a:p>
            <a:r>
              <a:rPr lang="en-US" sz="3200">
                <a:solidFill>
                  <a:schemeClr val="tx1">
                    <a:lumMod val="85000"/>
                    <a:lumOff val="15000"/>
                  </a:schemeClr>
                </a:solidFill>
              </a:rPr>
              <a:t>Alt Text</a:t>
            </a:r>
          </a:p>
          <a:p>
            <a:r>
              <a:rPr lang="en-US" sz="3200">
                <a:solidFill>
                  <a:schemeClr val="tx1">
                    <a:lumMod val="85000"/>
                    <a:lumOff val="15000"/>
                  </a:schemeClr>
                </a:solidFill>
              </a:rPr>
              <a:t>Descriptive Hyperlinks</a:t>
            </a:r>
          </a:p>
          <a:p>
            <a:r>
              <a:rPr lang="en-US" sz="3200">
                <a:solidFill>
                  <a:schemeClr val="tx1">
                    <a:lumMod val="85000"/>
                    <a:lumOff val="15000"/>
                  </a:schemeClr>
                </a:solidFill>
              </a:rPr>
              <a:t>True Tables</a:t>
            </a:r>
          </a:p>
          <a:p>
            <a:r>
              <a:rPr lang="en-US" sz="3200">
                <a:solidFill>
                  <a:schemeClr val="tx1">
                    <a:lumMod val="85000"/>
                    <a:lumOff val="15000"/>
                  </a:schemeClr>
                </a:solidFill>
              </a:rPr>
              <a:t>Adequate Color Contrast</a:t>
            </a:r>
          </a:p>
          <a:p>
            <a:r>
              <a:rPr lang="en-US" sz="3200">
                <a:solidFill>
                  <a:schemeClr val="tx1">
                    <a:lumMod val="85000"/>
                    <a:lumOff val="15000"/>
                  </a:schemeClr>
                </a:solidFill>
              </a:rPr>
              <a:t>Accessibility Checkers</a:t>
            </a:r>
          </a:p>
          <a:p>
            <a:r>
              <a:rPr lang="en-US" sz="3200">
                <a:solidFill>
                  <a:schemeClr val="tx1">
                    <a:lumMod val="85000"/>
                    <a:lumOff val="15000"/>
                  </a:schemeClr>
                </a:solidFill>
              </a:rPr>
              <a:t>Creating PDFs from Copiers</a:t>
            </a:r>
            <a:endParaRPr lang="en-US" sz="2000">
              <a:solidFill>
                <a:schemeClr val="tx1">
                  <a:lumMod val="85000"/>
                  <a:lumOff val="15000"/>
                </a:schemeClr>
              </a:solidFill>
            </a:endParaRPr>
          </a:p>
        </p:txBody>
      </p:sp>
    </p:spTree>
    <p:extLst>
      <p:ext uri="{BB962C8B-B14F-4D97-AF65-F5344CB8AC3E}">
        <p14:creationId xmlns:p14="http://schemas.microsoft.com/office/powerpoint/2010/main" val="1942867001"/>
      </p:ext>
    </p:extLst>
  </p:cSld>
  <p:clrMapOvr>
    <a:masterClrMapping/>
  </p:clrMapOvr>
  <mc:AlternateContent xmlns:mc="http://schemas.openxmlformats.org/markup-compatibility/2006" xmlns:p14="http://schemas.microsoft.com/office/powerpoint/2010/main">
    <mc:Choice Requires="p14">
      <p:transition spd="slow" p14:dur="2000" advTm="120250"/>
    </mc:Choice>
    <mc:Fallback xmlns="">
      <p:transition spd="slow" advTm="1202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pPr algn="ctr"/>
            <a:r>
              <a:rPr lang="en-US" sz="4000" b="1">
                <a:latin typeface="+mn-lt"/>
                <a:ea typeface="Cambria" panose="02040503050406030204" pitchFamily="18" charset="0"/>
              </a:rPr>
              <a:t>Add Meaningful Title to Document</a:t>
            </a:r>
          </a:p>
        </p:txBody>
      </p:sp>
      <p:pic>
        <p:nvPicPr>
          <p:cNvPr id="3" name="Content Placeholder 5" descr="Screenshot File menu highlighted">
            <a:extLst>
              <a:ext uri="{FF2B5EF4-FFF2-40B4-BE49-F238E27FC236}">
                <a16:creationId xmlns:a16="http://schemas.microsoft.com/office/drawing/2014/main" id="{0EF3E685-51FA-1A2E-8104-DBEA77613C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5275" y="1376559"/>
            <a:ext cx="2120495" cy="3089116"/>
          </a:xfrm>
          <a:prstGeom prst="rect">
            <a:avLst/>
          </a:prstGeom>
          <a:ln>
            <a:noFill/>
          </a:ln>
          <a:effectLst>
            <a:outerShdw blurRad="292100" dist="139700" dir="2700000" algn="tl" rotWithShape="0">
              <a:srgbClr val="333333">
                <a:alpha val="65000"/>
              </a:srgbClr>
            </a:outerShdw>
          </a:effectLst>
        </p:spPr>
      </p:pic>
      <p:pic>
        <p:nvPicPr>
          <p:cNvPr id="4" name="Content Placeholder 7" descr="Screenshot Info menu highlighted">
            <a:extLst>
              <a:ext uri="{FF2B5EF4-FFF2-40B4-BE49-F238E27FC236}">
                <a16:creationId xmlns:a16="http://schemas.microsoft.com/office/drawing/2014/main" id="{94E88EF0-415A-F178-DCCA-E984F358FE00}"/>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2638990" y="1928289"/>
            <a:ext cx="1797862" cy="3857664"/>
          </a:xfrm>
          <a:prstGeom prst="rect">
            <a:avLst/>
          </a:prstGeom>
          <a:ln>
            <a:noFill/>
          </a:ln>
          <a:effectLst>
            <a:outerShdw blurRad="292100" dist="139700" dir="2700000" algn="tl" rotWithShape="0">
              <a:srgbClr val="333333">
                <a:alpha val="65000"/>
              </a:srgbClr>
            </a:outerShdw>
          </a:effectLst>
        </p:spPr>
      </p:pic>
      <p:pic>
        <p:nvPicPr>
          <p:cNvPr id="6" name="Content Placeholder 7" descr="Screenshot of document info with Title highlighted">
            <a:extLst>
              <a:ext uri="{FF2B5EF4-FFF2-40B4-BE49-F238E27FC236}">
                <a16:creationId xmlns:a16="http://schemas.microsoft.com/office/drawing/2014/main" id="{9D0D3466-8CB0-1C4D-2948-6AEECD2D5B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1168" y="3557309"/>
            <a:ext cx="7105557" cy="2527079"/>
          </a:xfrm>
          <a:prstGeom prst="rect">
            <a:avLst/>
          </a:prstGeom>
          <a:ln>
            <a:noFill/>
          </a:ln>
          <a:effectLst>
            <a:outerShdw blurRad="292100" dist="139700" dir="2700000" algn="tl" rotWithShape="0">
              <a:srgbClr val="333333">
                <a:alpha val="65000"/>
              </a:srgbClr>
            </a:outerShdw>
          </a:effectLst>
        </p:spPr>
      </p:pic>
      <p:sp>
        <p:nvSpPr>
          <p:cNvPr id="14" name="sketch line">
            <a:extLst>
              <a:ext uri="{FF2B5EF4-FFF2-40B4-BE49-F238E27FC236}">
                <a16:creationId xmlns:a16="http://schemas.microsoft.com/office/drawing/2014/main" id="{AB534CDE-4E1B-B9AA-DA77-8B13337F2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60320" y="1015090"/>
            <a:ext cx="7040880" cy="18288"/>
          </a:xfrm>
          <a:custGeom>
            <a:avLst/>
            <a:gdLst>
              <a:gd name="connsiteX0" fmla="*/ 0 w 7040880"/>
              <a:gd name="connsiteY0" fmla="*/ 0 h 18288"/>
              <a:gd name="connsiteX1" fmla="*/ 428854 w 7040880"/>
              <a:gd name="connsiteY1" fmla="*/ 0 h 18288"/>
              <a:gd name="connsiteX2" fmla="*/ 1209751 w 7040880"/>
              <a:gd name="connsiteY2" fmla="*/ 0 h 18288"/>
              <a:gd name="connsiteX3" fmla="*/ 1920240 w 7040880"/>
              <a:gd name="connsiteY3" fmla="*/ 0 h 18288"/>
              <a:gd name="connsiteX4" fmla="*/ 2349094 w 7040880"/>
              <a:gd name="connsiteY4" fmla="*/ 0 h 18288"/>
              <a:gd name="connsiteX5" fmla="*/ 2918765 w 7040880"/>
              <a:gd name="connsiteY5" fmla="*/ 0 h 18288"/>
              <a:gd name="connsiteX6" fmla="*/ 3699662 w 7040880"/>
              <a:gd name="connsiteY6" fmla="*/ 0 h 18288"/>
              <a:gd name="connsiteX7" fmla="*/ 4339742 w 7040880"/>
              <a:gd name="connsiteY7" fmla="*/ 0 h 18288"/>
              <a:gd name="connsiteX8" fmla="*/ 5050231 w 7040880"/>
              <a:gd name="connsiteY8" fmla="*/ 0 h 18288"/>
              <a:gd name="connsiteX9" fmla="*/ 5619902 w 7040880"/>
              <a:gd name="connsiteY9" fmla="*/ 0 h 18288"/>
              <a:gd name="connsiteX10" fmla="*/ 6259982 w 7040880"/>
              <a:gd name="connsiteY10" fmla="*/ 0 h 18288"/>
              <a:gd name="connsiteX11" fmla="*/ 7040880 w 7040880"/>
              <a:gd name="connsiteY11" fmla="*/ 0 h 18288"/>
              <a:gd name="connsiteX12" fmla="*/ 7040880 w 7040880"/>
              <a:gd name="connsiteY12" fmla="*/ 18288 h 18288"/>
              <a:gd name="connsiteX13" fmla="*/ 6612026 w 7040880"/>
              <a:gd name="connsiteY13" fmla="*/ 18288 h 18288"/>
              <a:gd name="connsiteX14" fmla="*/ 6183173 w 7040880"/>
              <a:gd name="connsiteY14" fmla="*/ 18288 h 18288"/>
              <a:gd name="connsiteX15" fmla="*/ 5472684 w 7040880"/>
              <a:gd name="connsiteY15" fmla="*/ 18288 h 18288"/>
              <a:gd name="connsiteX16" fmla="*/ 5043830 w 7040880"/>
              <a:gd name="connsiteY16" fmla="*/ 18288 h 18288"/>
              <a:gd name="connsiteX17" fmla="*/ 4403750 w 7040880"/>
              <a:gd name="connsiteY17" fmla="*/ 18288 h 18288"/>
              <a:gd name="connsiteX18" fmla="*/ 3904488 w 7040880"/>
              <a:gd name="connsiteY18" fmla="*/ 18288 h 18288"/>
              <a:gd name="connsiteX19" fmla="*/ 3264408 w 7040880"/>
              <a:gd name="connsiteY19" fmla="*/ 18288 h 18288"/>
              <a:gd name="connsiteX20" fmla="*/ 2624328 w 7040880"/>
              <a:gd name="connsiteY20" fmla="*/ 18288 h 18288"/>
              <a:gd name="connsiteX21" fmla="*/ 1984248 w 7040880"/>
              <a:gd name="connsiteY21" fmla="*/ 18288 h 18288"/>
              <a:gd name="connsiteX22" fmla="*/ 1344168 w 7040880"/>
              <a:gd name="connsiteY22" fmla="*/ 18288 h 18288"/>
              <a:gd name="connsiteX23" fmla="*/ 774497 w 7040880"/>
              <a:gd name="connsiteY23" fmla="*/ 18288 h 18288"/>
              <a:gd name="connsiteX24" fmla="*/ 0 w 7040880"/>
              <a:gd name="connsiteY24" fmla="*/ 18288 h 18288"/>
              <a:gd name="connsiteX25" fmla="*/ 0 w 70408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040880" h="18288" fill="none" extrusionOk="0">
                <a:moveTo>
                  <a:pt x="0" y="0"/>
                </a:moveTo>
                <a:cubicBezTo>
                  <a:pt x="164987" y="-14455"/>
                  <a:pt x="323257" y="-4721"/>
                  <a:pt x="428854" y="0"/>
                </a:cubicBezTo>
                <a:cubicBezTo>
                  <a:pt x="534451" y="4721"/>
                  <a:pt x="864222" y="-1265"/>
                  <a:pt x="1209751" y="0"/>
                </a:cubicBezTo>
                <a:cubicBezTo>
                  <a:pt x="1555280" y="1265"/>
                  <a:pt x="1645923" y="32164"/>
                  <a:pt x="1920240" y="0"/>
                </a:cubicBezTo>
                <a:cubicBezTo>
                  <a:pt x="2194557" y="-32164"/>
                  <a:pt x="2213307" y="-2944"/>
                  <a:pt x="2349094" y="0"/>
                </a:cubicBezTo>
                <a:cubicBezTo>
                  <a:pt x="2484881" y="2944"/>
                  <a:pt x="2774911" y="-26484"/>
                  <a:pt x="2918765" y="0"/>
                </a:cubicBezTo>
                <a:cubicBezTo>
                  <a:pt x="3062619" y="26484"/>
                  <a:pt x="3534826" y="28197"/>
                  <a:pt x="3699662" y="0"/>
                </a:cubicBezTo>
                <a:cubicBezTo>
                  <a:pt x="3864498" y="-28197"/>
                  <a:pt x="4147755" y="-24896"/>
                  <a:pt x="4339742" y="0"/>
                </a:cubicBezTo>
                <a:cubicBezTo>
                  <a:pt x="4531729" y="24896"/>
                  <a:pt x="4728776" y="750"/>
                  <a:pt x="5050231" y="0"/>
                </a:cubicBezTo>
                <a:cubicBezTo>
                  <a:pt x="5371686" y="-750"/>
                  <a:pt x="5480953" y="-14597"/>
                  <a:pt x="5619902" y="0"/>
                </a:cubicBezTo>
                <a:cubicBezTo>
                  <a:pt x="5758851" y="14597"/>
                  <a:pt x="6042412" y="2995"/>
                  <a:pt x="6259982" y="0"/>
                </a:cubicBezTo>
                <a:cubicBezTo>
                  <a:pt x="6477552" y="-2995"/>
                  <a:pt x="6849106" y="8163"/>
                  <a:pt x="7040880" y="0"/>
                </a:cubicBezTo>
                <a:cubicBezTo>
                  <a:pt x="7041492" y="7759"/>
                  <a:pt x="7040830" y="12779"/>
                  <a:pt x="7040880" y="18288"/>
                </a:cubicBezTo>
                <a:cubicBezTo>
                  <a:pt x="6908017" y="35344"/>
                  <a:pt x="6720213" y="17687"/>
                  <a:pt x="6612026" y="18288"/>
                </a:cubicBezTo>
                <a:cubicBezTo>
                  <a:pt x="6503839" y="18889"/>
                  <a:pt x="6351553" y="37577"/>
                  <a:pt x="6183173" y="18288"/>
                </a:cubicBezTo>
                <a:cubicBezTo>
                  <a:pt x="6014793" y="-1001"/>
                  <a:pt x="5792108" y="18030"/>
                  <a:pt x="5472684" y="18288"/>
                </a:cubicBezTo>
                <a:cubicBezTo>
                  <a:pt x="5153260" y="18546"/>
                  <a:pt x="5153873" y="15047"/>
                  <a:pt x="5043830" y="18288"/>
                </a:cubicBezTo>
                <a:cubicBezTo>
                  <a:pt x="4933787" y="21529"/>
                  <a:pt x="4622400" y="-1475"/>
                  <a:pt x="4403750" y="18288"/>
                </a:cubicBezTo>
                <a:cubicBezTo>
                  <a:pt x="4185100" y="38051"/>
                  <a:pt x="4071382" y="42584"/>
                  <a:pt x="3904488" y="18288"/>
                </a:cubicBezTo>
                <a:cubicBezTo>
                  <a:pt x="3737594" y="-6008"/>
                  <a:pt x="3568712" y="-1296"/>
                  <a:pt x="3264408" y="18288"/>
                </a:cubicBezTo>
                <a:cubicBezTo>
                  <a:pt x="2960104" y="37872"/>
                  <a:pt x="2933463" y="-5265"/>
                  <a:pt x="2624328" y="18288"/>
                </a:cubicBezTo>
                <a:cubicBezTo>
                  <a:pt x="2315193" y="41841"/>
                  <a:pt x="2152700" y="13273"/>
                  <a:pt x="1984248" y="18288"/>
                </a:cubicBezTo>
                <a:cubicBezTo>
                  <a:pt x="1815796" y="23303"/>
                  <a:pt x="1626596" y="14074"/>
                  <a:pt x="1344168" y="18288"/>
                </a:cubicBezTo>
                <a:cubicBezTo>
                  <a:pt x="1061740" y="22502"/>
                  <a:pt x="1039638" y="23923"/>
                  <a:pt x="774497" y="18288"/>
                </a:cubicBezTo>
                <a:cubicBezTo>
                  <a:pt x="509356" y="12653"/>
                  <a:pt x="175496" y="-6973"/>
                  <a:pt x="0" y="18288"/>
                </a:cubicBezTo>
                <a:cubicBezTo>
                  <a:pt x="910" y="11690"/>
                  <a:pt x="-338" y="5161"/>
                  <a:pt x="0" y="0"/>
                </a:cubicBezTo>
                <a:close/>
              </a:path>
              <a:path w="7040880" h="18288" stroke="0" extrusionOk="0">
                <a:moveTo>
                  <a:pt x="0" y="0"/>
                </a:moveTo>
                <a:cubicBezTo>
                  <a:pt x="275789" y="-25213"/>
                  <a:pt x="356969" y="-12796"/>
                  <a:pt x="569671" y="0"/>
                </a:cubicBezTo>
                <a:cubicBezTo>
                  <a:pt x="782373" y="12796"/>
                  <a:pt x="785162" y="246"/>
                  <a:pt x="998525" y="0"/>
                </a:cubicBezTo>
                <a:cubicBezTo>
                  <a:pt x="1211888" y="-246"/>
                  <a:pt x="1617810" y="-28331"/>
                  <a:pt x="1779422" y="0"/>
                </a:cubicBezTo>
                <a:cubicBezTo>
                  <a:pt x="1941034" y="28331"/>
                  <a:pt x="2165419" y="8463"/>
                  <a:pt x="2349094" y="0"/>
                </a:cubicBezTo>
                <a:cubicBezTo>
                  <a:pt x="2532769" y="-8463"/>
                  <a:pt x="2699305" y="22050"/>
                  <a:pt x="2918765" y="0"/>
                </a:cubicBezTo>
                <a:cubicBezTo>
                  <a:pt x="3138225" y="-22050"/>
                  <a:pt x="3444248" y="11383"/>
                  <a:pt x="3699662" y="0"/>
                </a:cubicBezTo>
                <a:cubicBezTo>
                  <a:pt x="3955076" y="-11383"/>
                  <a:pt x="4026916" y="3766"/>
                  <a:pt x="4198925" y="0"/>
                </a:cubicBezTo>
                <a:cubicBezTo>
                  <a:pt x="4370934" y="-3766"/>
                  <a:pt x="4765273" y="-9601"/>
                  <a:pt x="4979822" y="0"/>
                </a:cubicBezTo>
                <a:cubicBezTo>
                  <a:pt x="5194371" y="9601"/>
                  <a:pt x="5487520" y="-21593"/>
                  <a:pt x="5760720" y="0"/>
                </a:cubicBezTo>
                <a:cubicBezTo>
                  <a:pt x="6033920" y="21593"/>
                  <a:pt x="6246735" y="28921"/>
                  <a:pt x="6400800" y="0"/>
                </a:cubicBezTo>
                <a:cubicBezTo>
                  <a:pt x="6554865" y="-28921"/>
                  <a:pt x="6754268" y="-1455"/>
                  <a:pt x="7040880" y="0"/>
                </a:cubicBezTo>
                <a:cubicBezTo>
                  <a:pt x="7040892" y="8833"/>
                  <a:pt x="7041420" y="9830"/>
                  <a:pt x="7040880" y="18288"/>
                </a:cubicBezTo>
                <a:cubicBezTo>
                  <a:pt x="6872760" y="34588"/>
                  <a:pt x="6805980" y="9066"/>
                  <a:pt x="6612026" y="18288"/>
                </a:cubicBezTo>
                <a:cubicBezTo>
                  <a:pt x="6418072" y="27510"/>
                  <a:pt x="6193668" y="11145"/>
                  <a:pt x="5831129" y="18288"/>
                </a:cubicBezTo>
                <a:cubicBezTo>
                  <a:pt x="5468590" y="25431"/>
                  <a:pt x="5464698" y="29491"/>
                  <a:pt x="5331866" y="18288"/>
                </a:cubicBezTo>
                <a:cubicBezTo>
                  <a:pt x="5199034" y="7085"/>
                  <a:pt x="4942016" y="10305"/>
                  <a:pt x="4691786" y="18288"/>
                </a:cubicBezTo>
                <a:cubicBezTo>
                  <a:pt x="4441556" y="26271"/>
                  <a:pt x="4210150" y="6023"/>
                  <a:pt x="3910889" y="18288"/>
                </a:cubicBezTo>
                <a:cubicBezTo>
                  <a:pt x="3611628" y="30553"/>
                  <a:pt x="3483342" y="-8838"/>
                  <a:pt x="3270809" y="18288"/>
                </a:cubicBezTo>
                <a:cubicBezTo>
                  <a:pt x="3058276" y="45414"/>
                  <a:pt x="2943634" y="31028"/>
                  <a:pt x="2841955" y="18288"/>
                </a:cubicBezTo>
                <a:cubicBezTo>
                  <a:pt x="2740276" y="5548"/>
                  <a:pt x="2582677" y="30325"/>
                  <a:pt x="2342693" y="18288"/>
                </a:cubicBezTo>
                <a:cubicBezTo>
                  <a:pt x="2102709" y="6251"/>
                  <a:pt x="1849876" y="54809"/>
                  <a:pt x="1561795" y="18288"/>
                </a:cubicBezTo>
                <a:cubicBezTo>
                  <a:pt x="1273714" y="-18233"/>
                  <a:pt x="1085533" y="-12167"/>
                  <a:pt x="921715" y="18288"/>
                </a:cubicBezTo>
                <a:cubicBezTo>
                  <a:pt x="757897" y="48743"/>
                  <a:pt x="263457" y="6403"/>
                  <a:pt x="0" y="18288"/>
                </a:cubicBezTo>
                <a:cubicBezTo>
                  <a:pt x="-711" y="14465"/>
                  <a:pt x="769" y="7675"/>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8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6">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5B9CFB0-AC5C-B406-7387-26EF65FB92C1}"/>
              </a:ext>
            </a:extLst>
          </p:cNvPr>
          <p:cNvSpPr>
            <a:spLocks noGrp="1"/>
          </p:cNvSpPr>
          <p:nvPr>
            <p:ph type="title"/>
          </p:nvPr>
        </p:nvSpPr>
        <p:spPr>
          <a:xfrm>
            <a:off x="497973" y="393380"/>
            <a:ext cx="8903202" cy="739881"/>
          </a:xfrm>
        </p:spPr>
        <p:txBody>
          <a:bodyPr vert="horz" lIns="91440" tIns="45720" rIns="91440" bIns="45720" rtlCol="0" anchor="b">
            <a:normAutofit/>
          </a:bodyPr>
          <a:lstStyle/>
          <a:p>
            <a:r>
              <a:rPr lang="en-US" sz="3100" b="1"/>
              <a:t>Why Do We Need to Create an Accessible University?</a:t>
            </a:r>
          </a:p>
        </p:txBody>
      </p:sp>
      <p:sp>
        <p:nvSpPr>
          <p:cNvPr id="28" name="Freeform: Shape 18">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08E66D37-87F7-D7C5-E77E-969187800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5800" y="1172807"/>
            <a:ext cx="6858000" cy="18288"/>
          </a:xfrm>
          <a:custGeom>
            <a:avLst/>
            <a:gdLst>
              <a:gd name="connsiteX0" fmla="*/ 0 w 6858000"/>
              <a:gd name="connsiteY0" fmla="*/ 0 h 18288"/>
              <a:gd name="connsiteX1" fmla="*/ 685800 w 6858000"/>
              <a:gd name="connsiteY1" fmla="*/ 0 h 18288"/>
              <a:gd name="connsiteX2" fmla="*/ 1371600 w 6858000"/>
              <a:gd name="connsiteY2" fmla="*/ 0 h 18288"/>
              <a:gd name="connsiteX3" fmla="*/ 2057400 w 6858000"/>
              <a:gd name="connsiteY3" fmla="*/ 0 h 18288"/>
              <a:gd name="connsiteX4" fmla="*/ 2880360 w 6858000"/>
              <a:gd name="connsiteY4" fmla="*/ 0 h 18288"/>
              <a:gd name="connsiteX5" fmla="*/ 3634740 w 6858000"/>
              <a:gd name="connsiteY5" fmla="*/ 0 h 18288"/>
              <a:gd name="connsiteX6" fmla="*/ 4114800 w 6858000"/>
              <a:gd name="connsiteY6" fmla="*/ 0 h 18288"/>
              <a:gd name="connsiteX7" fmla="*/ 4732020 w 6858000"/>
              <a:gd name="connsiteY7" fmla="*/ 0 h 18288"/>
              <a:gd name="connsiteX8" fmla="*/ 5554980 w 6858000"/>
              <a:gd name="connsiteY8" fmla="*/ 0 h 18288"/>
              <a:gd name="connsiteX9" fmla="*/ 6240780 w 6858000"/>
              <a:gd name="connsiteY9" fmla="*/ 0 h 18288"/>
              <a:gd name="connsiteX10" fmla="*/ 6858000 w 6858000"/>
              <a:gd name="connsiteY10" fmla="*/ 0 h 18288"/>
              <a:gd name="connsiteX11" fmla="*/ 6858000 w 6858000"/>
              <a:gd name="connsiteY11" fmla="*/ 18288 h 18288"/>
              <a:gd name="connsiteX12" fmla="*/ 6309360 w 6858000"/>
              <a:gd name="connsiteY12" fmla="*/ 18288 h 18288"/>
              <a:gd name="connsiteX13" fmla="*/ 5486400 w 6858000"/>
              <a:gd name="connsiteY13" fmla="*/ 18288 h 18288"/>
              <a:gd name="connsiteX14" fmla="*/ 4937760 w 6858000"/>
              <a:gd name="connsiteY14" fmla="*/ 18288 h 18288"/>
              <a:gd name="connsiteX15" fmla="*/ 4457700 w 6858000"/>
              <a:gd name="connsiteY15" fmla="*/ 18288 h 18288"/>
              <a:gd name="connsiteX16" fmla="*/ 3977640 w 6858000"/>
              <a:gd name="connsiteY16" fmla="*/ 18288 h 18288"/>
              <a:gd name="connsiteX17" fmla="*/ 3223260 w 6858000"/>
              <a:gd name="connsiteY17" fmla="*/ 18288 h 18288"/>
              <a:gd name="connsiteX18" fmla="*/ 2743200 w 6858000"/>
              <a:gd name="connsiteY18" fmla="*/ 18288 h 18288"/>
              <a:gd name="connsiteX19" fmla="*/ 2057400 w 6858000"/>
              <a:gd name="connsiteY19" fmla="*/ 18288 h 18288"/>
              <a:gd name="connsiteX20" fmla="*/ 1508760 w 6858000"/>
              <a:gd name="connsiteY20" fmla="*/ 18288 h 18288"/>
              <a:gd name="connsiteX21" fmla="*/ 822960 w 6858000"/>
              <a:gd name="connsiteY21" fmla="*/ 18288 h 18288"/>
              <a:gd name="connsiteX22" fmla="*/ 0 w 6858000"/>
              <a:gd name="connsiteY22" fmla="*/ 18288 h 18288"/>
              <a:gd name="connsiteX23" fmla="*/ 0 w 685800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0" h="18288" fill="none" extrusionOk="0">
                <a:moveTo>
                  <a:pt x="0" y="0"/>
                </a:moveTo>
                <a:cubicBezTo>
                  <a:pt x="142519" y="-31466"/>
                  <a:pt x="352552" y="-1194"/>
                  <a:pt x="685800" y="0"/>
                </a:cubicBezTo>
                <a:cubicBezTo>
                  <a:pt x="1019048" y="1194"/>
                  <a:pt x="1111398" y="-15486"/>
                  <a:pt x="1371600" y="0"/>
                </a:cubicBezTo>
                <a:cubicBezTo>
                  <a:pt x="1631802" y="15486"/>
                  <a:pt x="1897970" y="-15291"/>
                  <a:pt x="2057400" y="0"/>
                </a:cubicBezTo>
                <a:cubicBezTo>
                  <a:pt x="2216830" y="15291"/>
                  <a:pt x="2470092" y="-2795"/>
                  <a:pt x="2880360" y="0"/>
                </a:cubicBezTo>
                <a:cubicBezTo>
                  <a:pt x="3290628" y="2795"/>
                  <a:pt x="3316499" y="14329"/>
                  <a:pt x="3634740" y="0"/>
                </a:cubicBezTo>
                <a:cubicBezTo>
                  <a:pt x="3952981" y="-14329"/>
                  <a:pt x="4010715" y="19462"/>
                  <a:pt x="4114800" y="0"/>
                </a:cubicBezTo>
                <a:cubicBezTo>
                  <a:pt x="4218885" y="-19462"/>
                  <a:pt x="4492225" y="30025"/>
                  <a:pt x="4732020" y="0"/>
                </a:cubicBezTo>
                <a:cubicBezTo>
                  <a:pt x="4971815" y="-30025"/>
                  <a:pt x="5307966" y="-21222"/>
                  <a:pt x="5554980" y="0"/>
                </a:cubicBezTo>
                <a:cubicBezTo>
                  <a:pt x="5801994" y="21222"/>
                  <a:pt x="5944822" y="-4322"/>
                  <a:pt x="6240780" y="0"/>
                </a:cubicBezTo>
                <a:cubicBezTo>
                  <a:pt x="6536738" y="4322"/>
                  <a:pt x="6732653" y="-11498"/>
                  <a:pt x="6858000" y="0"/>
                </a:cubicBezTo>
                <a:cubicBezTo>
                  <a:pt x="6858199" y="6953"/>
                  <a:pt x="6858451" y="11564"/>
                  <a:pt x="6858000" y="18288"/>
                </a:cubicBezTo>
                <a:cubicBezTo>
                  <a:pt x="6743070" y="-3272"/>
                  <a:pt x="6434153" y="13193"/>
                  <a:pt x="6309360" y="18288"/>
                </a:cubicBezTo>
                <a:cubicBezTo>
                  <a:pt x="6184567" y="23383"/>
                  <a:pt x="5824483" y="53684"/>
                  <a:pt x="5486400" y="18288"/>
                </a:cubicBezTo>
                <a:cubicBezTo>
                  <a:pt x="5148317" y="-17108"/>
                  <a:pt x="5150407" y="6971"/>
                  <a:pt x="4937760" y="18288"/>
                </a:cubicBezTo>
                <a:cubicBezTo>
                  <a:pt x="4725113" y="29605"/>
                  <a:pt x="4616128" y="2580"/>
                  <a:pt x="4457700" y="18288"/>
                </a:cubicBezTo>
                <a:cubicBezTo>
                  <a:pt x="4299272" y="33996"/>
                  <a:pt x="4178797" y="33113"/>
                  <a:pt x="3977640" y="18288"/>
                </a:cubicBezTo>
                <a:cubicBezTo>
                  <a:pt x="3776483" y="3463"/>
                  <a:pt x="3584527" y="28959"/>
                  <a:pt x="3223260" y="18288"/>
                </a:cubicBezTo>
                <a:cubicBezTo>
                  <a:pt x="2861993" y="7617"/>
                  <a:pt x="2982474" y="31905"/>
                  <a:pt x="2743200" y="18288"/>
                </a:cubicBezTo>
                <a:cubicBezTo>
                  <a:pt x="2503926" y="4671"/>
                  <a:pt x="2380079" y="19099"/>
                  <a:pt x="2057400" y="18288"/>
                </a:cubicBezTo>
                <a:cubicBezTo>
                  <a:pt x="1734721" y="17477"/>
                  <a:pt x="1641692" y="-3069"/>
                  <a:pt x="1508760" y="18288"/>
                </a:cubicBezTo>
                <a:cubicBezTo>
                  <a:pt x="1375828" y="39645"/>
                  <a:pt x="998864" y="46710"/>
                  <a:pt x="822960" y="18288"/>
                </a:cubicBezTo>
                <a:cubicBezTo>
                  <a:pt x="647056" y="-10134"/>
                  <a:pt x="288113" y="-5265"/>
                  <a:pt x="0" y="18288"/>
                </a:cubicBezTo>
                <a:cubicBezTo>
                  <a:pt x="-471" y="14257"/>
                  <a:pt x="855" y="6830"/>
                  <a:pt x="0" y="0"/>
                </a:cubicBezTo>
                <a:close/>
              </a:path>
              <a:path w="6858000" h="18288" stroke="0" extrusionOk="0">
                <a:moveTo>
                  <a:pt x="0" y="0"/>
                </a:moveTo>
                <a:cubicBezTo>
                  <a:pt x="216843" y="-20794"/>
                  <a:pt x="480209" y="20192"/>
                  <a:pt x="617220" y="0"/>
                </a:cubicBezTo>
                <a:cubicBezTo>
                  <a:pt x="754231" y="-20192"/>
                  <a:pt x="898518" y="-2164"/>
                  <a:pt x="1097280" y="0"/>
                </a:cubicBezTo>
                <a:cubicBezTo>
                  <a:pt x="1296042" y="2164"/>
                  <a:pt x="1512360" y="-37615"/>
                  <a:pt x="1920240" y="0"/>
                </a:cubicBezTo>
                <a:cubicBezTo>
                  <a:pt x="2328120" y="37615"/>
                  <a:pt x="2312100" y="-18954"/>
                  <a:pt x="2537460" y="0"/>
                </a:cubicBezTo>
                <a:cubicBezTo>
                  <a:pt x="2762820" y="18954"/>
                  <a:pt x="3027585" y="28618"/>
                  <a:pt x="3154680" y="0"/>
                </a:cubicBezTo>
                <a:cubicBezTo>
                  <a:pt x="3281775" y="-28618"/>
                  <a:pt x="3624758" y="-1565"/>
                  <a:pt x="3977640" y="0"/>
                </a:cubicBezTo>
                <a:cubicBezTo>
                  <a:pt x="4330522" y="1565"/>
                  <a:pt x="4348906" y="-10989"/>
                  <a:pt x="4526280" y="0"/>
                </a:cubicBezTo>
                <a:cubicBezTo>
                  <a:pt x="4703654" y="10989"/>
                  <a:pt x="5027609" y="39291"/>
                  <a:pt x="5349240" y="0"/>
                </a:cubicBezTo>
                <a:cubicBezTo>
                  <a:pt x="5670871" y="-39291"/>
                  <a:pt x="5881673" y="-12119"/>
                  <a:pt x="6172200" y="0"/>
                </a:cubicBezTo>
                <a:cubicBezTo>
                  <a:pt x="6462727" y="12119"/>
                  <a:pt x="6640797" y="-28229"/>
                  <a:pt x="6858000" y="0"/>
                </a:cubicBezTo>
                <a:cubicBezTo>
                  <a:pt x="6857626" y="4865"/>
                  <a:pt x="6857947" y="13608"/>
                  <a:pt x="6858000" y="18288"/>
                </a:cubicBezTo>
                <a:cubicBezTo>
                  <a:pt x="6680795" y="46489"/>
                  <a:pt x="6282972" y="-13873"/>
                  <a:pt x="6103620" y="18288"/>
                </a:cubicBezTo>
                <a:cubicBezTo>
                  <a:pt x="5924268" y="50449"/>
                  <a:pt x="5461327" y="3952"/>
                  <a:pt x="5280660" y="18288"/>
                </a:cubicBezTo>
                <a:cubicBezTo>
                  <a:pt x="5099993" y="32624"/>
                  <a:pt x="4862715" y="50635"/>
                  <a:pt x="4457700" y="18288"/>
                </a:cubicBezTo>
                <a:cubicBezTo>
                  <a:pt x="4052685" y="-14059"/>
                  <a:pt x="4056664" y="16117"/>
                  <a:pt x="3909060" y="18288"/>
                </a:cubicBezTo>
                <a:cubicBezTo>
                  <a:pt x="3761456" y="20459"/>
                  <a:pt x="3549928" y="-1125"/>
                  <a:pt x="3223260" y="18288"/>
                </a:cubicBezTo>
                <a:cubicBezTo>
                  <a:pt x="2896592" y="37701"/>
                  <a:pt x="2705330" y="-19172"/>
                  <a:pt x="2400300" y="18288"/>
                </a:cubicBezTo>
                <a:cubicBezTo>
                  <a:pt x="2095270" y="55748"/>
                  <a:pt x="1935263" y="-6552"/>
                  <a:pt x="1714500" y="18288"/>
                </a:cubicBezTo>
                <a:cubicBezTo>
                  <a:pt x="1493737" y="43128"/>
                  <a:pt x="1434598" y="18080"/>
                  <a:pt x="1234440" y="18288"/>
                </a:cubicBezTo>
                <a:cubicBezTo>
                  <a:pt x="1034282" y="18496"/>
                  <a:pt x="861764" y="44393"/>
                  <a:pt x="685800" y="18288"/>
                </a:cubicBezTo>
                <a:cubicBezTo>
                  <a:pt x="509836" y="-7817"/>
                  <a:pt x="217725" y="11230"/>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946CDB-27D3-8BC2-29B5-845EC993BD37}"/>
              </a:ext>
            </a:extLst>
          </p:cNvPr>
          <p:cNvSpPr txBox="1"/>
          <p:nvPr/>
        </p:nvSpPr>
        <p:spPr>
          <a:xfrm>
            <a:off x="489946" y="1626946"/>
            <a:ext cx="5120859" cy="369332"/>
          </a:xfrm>
          <a:prstGeom prst="rect">
            <a:avLst/>
          </a:prstGeom>
          <a:noFill/>
        </p:spPr>
        <p:txBody>
          <a:bodyPr wrap="square" rtlCol="0">
            <a:spAutoFit/>
          </a:bodyPr>
          <a:lstStyle/>
          <a:p>
            <a:pPr algn="ctr" defTabSz="777240">
              <a:spcAft>
                <a:spcPts val="600"/>
              </a:spcAft>
            </a:pPr>
            <a:r>
              <a:rPr lang="en-US" kern="1200" err="1">
                <a:solidFill>
                  <a:schemeClr val="tx1"/>
                </a:solidFill>
                <a:latin typeface="+mn-lt"/>
                <a:ea typeface="+mn-ea"/>
                <a:cs typeface="+mn-cs"/>
              </a:rPr>
              <a:t>Hoby</a:t>
            </a:r>
            <a:r>
              <a:rPr lang="en-US" kern="1200">
                <a:solidFill>
                  <a:schemeClr val="tx1"/>
                </a:solidFill>
                <a:latin typeface="+mn-lt"/>
                <a:ea typeface="+mn-ea"/>
                <a:cs typeface="+mn-cs"/>
              </a:rPr>
              <a:t> </a:t>
            </a:r>
            <a:r>
              <a:rPr lang="en-US" kern="1200" err="1">
                <a:solidFill>
                  <a:schemeClr val="tx1"/>
                </a:solidFill>
                <a:latin typeface="+mn-lt"/>
                <a:ea typeface="+mn-ea"/>
                <a:cs typeface="+mn-cs"/>
              </a:rPr>
              <a:t>Wedler</a:t>
            </a:r>
            <a:r>
              <a:rPr lang="en-US" kern="1200">
                <a:solidFill>
                  <a:schemeClr val="tx1"/>
                </a:solidFill>
                <a:latin typeface="+mn-lt"/>
                <a:ea typeface="+mn-ea"/>
                <a:cs typeface="+mn-cs"/>
              </a:rPr>
              <a:t>: PhD Chemistry UC Davis</a:t>
            </a:r>
            <a:endParaRPr lang="en-US" sz="2400"/>
          </a:p>
        </p:txBody>
      </p:sp>
      <p:sp>
        <p:nvSpPr>
          <p:cNvPr id="12" name="TextBox 11">
            <a:extLst>
              <a:ext uri="{FF2B5EF4-FFF2-40B4-BE49-F238E27FC236}">
                <a16:creationId xmlns:a16="http://schemas.microsoft.com/office/drawing/2014/main" id="{96958E53-1E95-B9BE-15D8-5DF04E4DDF2F}"/>
              </a:ext>
            </a:extLst>
          </p:cNvPr>
          <p:cNvSpPr txBox="1"/>
          <p:nvPr/>
        </p:nvSpPr>
        <p:spPr>
          <a:xfrm>
            <a:off x="428620" y="6197071"/>
            <a:ext cx="5120859" cy="369332"/>
          </a:xfrm>
          <a:prstGeom prst="rect">
            <a:avLst/>
          </a:prstGeom>
          <a:noFill/>
        </p:spPr>
        <p:txBody>
          <a:bodyPr wrap="square" rtlCol="0">
            <a:spAutoFit/>
          </a:bodyPr>
          <a:lstStyle/>
          <a:p>
            <a:pPr algn="ctr" defTabSz="777240">
              <a:spcAft>
                <a:spcPts val="600"/>
              </a:spcAft>
            </a:pPr>
            <a:r>
              <a:rPr lang="en-US" kern="1200">
                <a:solidFill>
                  <a:schemeClr val="tx1"/>
                </a:solidFill>
                <a:latin typeface="+mn-lt"/>
                <a:ea typeface="+mn-ea"/>
                <a:cs typeface="+mn-cs"/>
              </a:rPr>
              <a:t>Blind at Birth</a:t>
            </a:r>
            <a:endParaRPr lang="en-US" sz="2400"/>
          </a:p>
        </p:txBody>
      </p:sp>
      <p:pic>
        <p:nvPicPr>
          <p:cNvPr id="4" name="Picture 3" descr="Hoby Wedler, PhD Chemistry saying, &quot;I think about how things fit together, such that I can make mental maps in my mind.&quot;">
            <a:extLst>
              <a:ext uri="{FF2B5EF4-FFF2-40B4-BE49-F238E27FC236}">
                <a16:creationId xmlns:a16="http://schemas.microsoft.com/office/drawing/2014/main" id="{F627E58F-1B39-E296-5CD1-55A66643EEFD}"/>
              </a:ext>
            </a:extLst>
          </p:cNvPr>
          <p:cNvPicPr>
            <a:picLocks noChangeAspect="1"/>
          </p:cNvPicPr>
          <p:nvPr/>
        </p:nvPicPr>
        <p:blipFill>
          <a:blip r:embed="rId2"/>
          <a:stretch>
            <a:fillRect/>
          </a:stretch>
        </p:blipFill>
        <p:spPr>
          <a:xfrm>
            <a:off x="428620" y="2160920"/>
            <a:ext cx="5243513" cy="395206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A124833-58EE-CD3F-B59C-D94A8C1CCBE7}"/>
              </a:ext>
            </a:extLst>
          </p:cNvPr>
          <p:cNvSpPr txBox="1"/>
          <p:nvPr/>
        </p:nvSpPr>
        <p:spPr>
          <a:xfrm>
            <a:off x="7231095" y="1445410"/>
            <a:ext cx="3457925" cy="563231"/>
          </a:xfrm>
          <a:prstGeom prst="rect">
            <a:avLst/>
          </a:prstGeom>
          <a:noFill/>
        </p:spPr>
        <p:txBody>
          <a:bodyPr wrap="square" rtlCol="0">
            <a:spAutoFit/>
          </a:bodyPr>
          <a:lstStyle/>
          <a:p>
            <a:pPr algn="ctr" defTabSz="777240">
              <a:spcAft>
                <a:spcPts val="600"/>
              </a:spcAft>
            </a:pPr>
            <a:r>
              <a:rPr lang="en-US" sz="1530" kern="1200">
                <a:solidFill>
                  <a:schemeClr val="tx1"/>
                </a:solidFill>
                <a:latin typeface="+mn-lt"/>
                <a:ea typeface="+mn-ea"/>
                <a:cs typeface="+mn-cs"/>
              </a:rPr>
              <a:t>Evelyn Glennie: Percussionist performed with Philharmonic Orchestra</a:t>
            </a:r>
            <a:endParaRPr lang="en-US"/>
          </a:p>
        </p:txBody>
      </p:sp>
      <p:sp>
        <p:nvSpPr>
          <p:cNvPr id="13" name="TextBox 12">
            <a:extLst>
              <a:ext uri="{FF2B5EF4-FFF2-40B4-BE49-F238E27FC236}">
                <a16:creationId xmlns:a16="http://schemas.microsoft.com/office/drawing/2014/main" id="{DCC33368-4722-D57E-EEE7-851D13E46372}"/>
              </a:ext>
            </a:extLst>
          </p:cNvPr>
          <p:cNvSpPr txBox="1"/>
          <p:nvPr/>
        </p:nvSpPr>
        <p:spPr>
          <a:xfrm>
            <a:off x="6310310" y="6197071"/>
            <a:ext cx="5120859" cy="369332"/>
          </a:xfrm>
          <a:prstGeom prst="rect">
            <a:avLst/>
          </a:prstGeom>
          <a:noFill/>
        </p:spPr>
        <p:txBody>
          <a:bodyPr wrap="square" rtlCol="0">
            <a:spAutoFit/>
          </a:bodyPr>
          <a:lstStyle/>
          <a:p>
            <a:pPr algn="ctr" defTabSz="777240">
              <a:spcAft>
                <a:spcPts val="600"/>
              </a:spcAft>
            </a:pPr>
            <a:r>
              <a:rPr lang="en-US" kern="1200">
                <a:solidFill>
                  <a:schemeClr val="tx1"/>
                </a:solidFill>
                <a:latin typeface="+mn-lt"/>
                <a:ea typeface="+mn-ea"/>
                <a:cs typeface="+mn-cs"/>
              </a:rPr>
              <a:t>Deaf at 12 years old</a:t>
            </a:r>
            <a:endParaRPr lang="en-US" sz="2400"/>
          </a:p>
        </p:txBody>
      </p:sp>
      <p:pic>
        <p:nvPicPr>
          <p:cNvPr id="9" name="Picture 8" descr="Evelyn Glennie Percussionist holding her index finger in front of a percussion instrument saying, &quot;can be felt with just the tiniest part of your finger, there.&quot;">
            <a:extLst>
              <a:ext uri="{FF2B5EF4-FFF2-40B4-BE49-F238E27FC236}">
                <a16:creationId xmlns:a16="http://schemas.microsoft.com/office/drawing/2014/main" id="{2E2051F9-F77A-12D5-7DF1-16464D5899AA}"/>
              </a:ext>
            </a:extLst>
          </p:cNvPr>
          <p:cNvPicPr>
            <a:picLocks noChangeAspect="1"/>
          </p:cNvPicPr>
          <p:nvPr/>
        </p:nvPicPr>
        <p:blipFill>
          <a:blip r:embed="rId3"/>
          <a:stretch>
            <a:fillRect/>
          </a:stretch>
        </p:blipFill>
        <p:spPr>
          <a:xfrm>
            <a:off x="6096000" y="2160920"/>
            <a:ext cx="5728116" cy="3950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1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Accessible Fonts (sans serif)</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929384"/>
            <a:ext cx="10684764" cy="4277106"/>
          </a:xfrm>
        </p:spPr>
        <p:txBody>
          <a:bodyPr vert="horz" lIns="91440" tIns="45720" rIns="91440" bIns="45720" rtlCol="0" anchor="t">
            <a:noAutofit/>
          </a:bodyPr>
          <a:lstStyle/>
          <a:p>
            <a:r>
              <a:rPr lang="en-US" sz="3600">
                <a:ea typeface="+mn-lt"/>
                <a:cs typeface="+mn-lt"/>
              </a:rPr>
              <a:t>Good choices are:</a:t>
            </a:r>
          </a:p>
          <a:p>
            <a:pPr marL="800100" lvl="1" indent="-342900"/>
            <a:r>
              <a:rPr lang="en-US" sz="3200">
                <a:latin typeface="Arial" panose="020B0604020202020204" pitchFamily="34" charset="0"/>
                <a:ea typeface="+mn-lt"/>
                <a:cs typeface="Arial" panose="020B0604020202020204" pitchFamily="34" charset="0"/>
              </a:rPr>
              <a:t>Arial</a:t>
            </a:r>
          </a:p>
          <a:p>
            <a:pPr marL="800100" lvl="1" indent="-342900"/>
            <a:r>
              <a:rPr lang="en-US" sz="3200">
                <a:ea typeface="+mn-lt"/>
                <a:cs typeface="+mn-lt"/>
              </a:rPr>
              <a:t>Calibri</a:t>
            </a:r>
          </a:p>
          <a:p>
            <a:pPr marL="800100" lvl="1" indent="-342900"/>
            <a:r>
              <a:rPr lang="en-US" sz="3200">
                <a:latin typeface="Verdana" panose="020B0604030504040204" pitchFamily="34" charset="0"/>
                <a:ea typeface="Verdana" panose="020B0604030504040204" pitchFamily="34" charset="0"/>
                <a:cs typeface="+mn-lt"/>
              </a:rPr>
              <a:t>Verdana</a:t>
            </a:r>
          </a:p>
          <a:p>
            <a:pPr marL="342900" indent="-342900"/>
            <a:r>
              <a:rPr lang="en-US" sz="3600">
                <a:ea typeface="Verdana" panose="020B0604030504040204" pitchFamily="34" charset="0"/>
                <a:cs typeface="+mn-lt"/>
              </a:rPr>
              <a:t>Try to use font size 12 or higher</a:t>
            </a:r>
          </a:p>
          <a:p>
            <a:pPr marL="342900" indent="-342900"/>
            <a:r>
              <a:rPr lang="en-US" sz="3600">
                <a:ea typeface="Verdana" panose="020B0604030504040204" pitchFamily="34" charset="0"/>
                <a:cs typeface="+mn-lt"/>
              </a:rPr>
              <a:t>Use </a:t>
            </a:r>
            <a:r>
              <a:rPr lang="en-US" sz="3600" b="1">
                <a:ea typeface="Verdana" panose="020B0604030504040204" pitchFamily="34" charset="0"/>
                <a:cs typeface="+mn-lt"/>
              </a:rPr>
              <a:t>Strong</a:t>
            </a:r>
            <a:r>
              <a:rPr lang="en-US" sz="3600">
                <a:ea typeface="Verdana" panose="020B0604030504040204" pitchFamily="34" charset="0"/>
                <a:cs typeface="+mn-lt"/>
              </a:rPr>
              <a:t> style for bold and </a:t>
            </a:r>
            <a:r>
              <a:rPr lang="en-US" sz="3600" i="1">
                <a:ea typeface="Verdana" panose="020B0604030504040204" pitchFamily="34" charset="0"/>
                <a:cs typeface="+mn-lt"/>
              </a:rPr>
              <a:t>Emphasis</a:t>
            </a:r>
            <a:r>
              <a:rPr lang="en-US" sz="3600">
                <a:ea typeface="Verdana" panose="020B0604030504040204" pitchFamily="34" charset="0"/>
                <a:cs typeface="+mn-lt"/>
              </a:rPr>
              <a:t> style for Italics</a:t>
            </a:r>
            <a:endParaRPr lang="en-US">
              <a:cs typeface="Calibri"/>
            </a:endParaRPr>
          </a:p>
        </p:txBody>
      </p:sp>
      <p:sp>
        <p:nvSpPr>
          <p:cNvPr id="9" name="sketch line">
            <a:extLst>
              <a:ext uri="{FF2B5EF4-FFF2-40B4-BE49-F238E27FC236}">
                <a16:creationId xmlns:a16="http://schemas.microsoft.com/office/drawing/2014/main" id="{C4DB6942-E849-E61B-976F-52AF250AC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420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Headers and Styles</a:t>
            </a:r>
          </a:p>
        </p:txBody>
      </p:sp>
      <p:pic>
        <p:nvPicPr>
          <p:cNvPr id="5" name="Picture 4" descr="An properly formatted Word document with proper headings.">
            <a:extLst>
              <a:ext uri="{FF2B5EF4-FFF2-40B4-BE49-F238E27FC236}">
                <a16:creationId xmlns:a16="http://schemas.microsoft.com/office/drawing/2014/main" id="{81ED254F-9068-42CE-8200-E194F182D13E}"/>
              </a:ext>
            </a:extLst>
          </p:cNvPr>
          <p:cNvPicPr>
            <a:picLocks noChangeAspect="1"/>
          </p:cNvPicPr>
          <p:nvPr/>
        </p:nvPicPr>
        <p:blipFill>
          <a:blip r:embed="rId3"/>
          <a:stretch>
            <a:fillRect/>
          </a:stretch>
        </p:blipFill>
        <p:spPr>
          <a:xfrm>
            <a:off x="1527494" y="1253331"/>
            <a:ext cx="6196961" cy="5343525"/>
          </a:xfrm>
          <a:prstGeom prst="rect">
            <a:avLst/>
          </a:prstGeom>
          <a:ln>
            <a:noFill/>
          </a:ln>
          <a:effectLst>
            <a:outerShdw blurRad="292100" dist="139700" dir="2700000" algn="tl" rotWithShape="0">
              <a:srgbClr val="333333">
                <a:alpha val="65000"/>
              </a:srgbClr>
            </a:outerShdw>
          </a:effectLst>
        </p:spPr>
      </p:pic>
      <p:cxnSp>
        <p:nvCxnSpPr>
          <p:cNvPr id="13" name="Straight Arrow Connector 12">
            <a:extLst>
              <a:ext uri="{FF2B5EF4-FFF2-40B4-BE49-F238E27FC236}">
                <a16:creationId xmlns:a16="http://schemas.microsoft.com/office/drawing/2014/main" id="{408353D6-6256-45AB-A7D2-8D98CA547516}"/>
              </a:ext>
              <a:ext uri="{C183D7F6-B498-43B3-948B-1728B52AA6E4}">
                <adec:decorative xmlns:adec="http://schemas.microsoft.com/office/drawing/2017/decorative" val="1"/>
              </a:ext>
            </a:extLst>
          </p:cNvPr>
          <p:cNvCxnSpPr/>
          <p:nvPr/>
        </p:nvCxnSpPr>
        <p:spPr>
          <a:xfrm>
            <a:off x="730249" y="1504950"/>
            <a:ext cx="1371600"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A1ED1332-C39A-477F-8F18-53EFCFAE003A}"/>
              </a:ext>
              <a:ext uri="{C183D7F6-B498-43B3-948B-1728B52AA6E4}">
                <adec:decorative xmlns:adec="http://schemas.microsoft.com/office/drawing/2017/decorative" val="1"/>
              </a:ext>
            </a:extLst>
          </p:cNvPr>
          <p:cNvCxnSpPr/>
          <p:nvPr/>
        </p:nvCxnSpPr>
        <p:spPr>
          <a:xfrm>
            <a:off x="155894" y="5314950"/>
            <a:ext cx="1371600"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0A64892C-391D-B371-7B31-0E91A1DEF2DA}"/>
              </a:ext>
            </a:extLst>
          </p:cNvPr>
          <p:cNvSpPr txBox="1"/>
          <p:nvPr/>
        </p:nvSpPr>
        <p:spPr>
          <a:xfrm>
            <a:off x="8413749" y="2770931"/>
            <a:ext cx="3146426" cy="2308324"/>
          </a:xfrm>
          <a:prstGeom prst="rect">
            <a:avLst/>
          </a:prstGeom>
          <a:noFill/>
        </p:spPr>
        <p:txBody>
          <a:bodyPr wrap="square" rtlCol="0">
            <a:spAutoFit/>
          </a:bodyPr>
          <a:lstStyle/>
          <a:p>
            <a:r>
              <a:rPr lang="en-US" sz="2400" b="1"/>
              <a:t>Tip</a:t>
            </a:r>
            <a:r>
              <a:rPr lang="en-US" sz="2400"/>
              <a:t>: Turn on Navigation Pane in Word to see the structure. Click on View in the Ribbon and turn it on under Show section</a:t>
            </a:r>
          </a:p>
        </p:txBody>
      </p:sp>
      <p:sp>
        <p:nvSpPr>
          <p:cNvPr id="9" name="sketch line">
            <a:extLst>
              <a:ext uri="{FF2B5EF4-FFF2-40B4-BE49-F238E27FC236}">
                <a16:creationId xmlns:a16="http://schemas.microsoft.com/office/drawing/2014/main" id="{9B251174-D671-21AD-F03E-8410A7128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3749040" cy="18288"/>
          </a:xfrm>
          <a:custGeom>
            <a:avLst/>
            <a:gdLst>
              <a:gd name="connsiteX0" fmla="*/ 0 w 3749040"/>
              <a:gd name="connsiteY0" fmla="*/ 0 h 18288"/>
              <a:gd name="connsiteX1" fmla="*/ 699821 w 3749040"/>
              <a:gd name="connsiteY1" fmla="*/ 0 h 18288"/>
              <a:gd name="connsiteX2" fmla="*/ 1362151 w 3749040"/>
              <a:gd name="connsiteY2" fmla="*/ 0 h 18288"/>
              <a:gd name="connsiteX3" fmla="*/ 2024482 w 3749040"/>
              <a:gd name="connsiteY3" fmla="*/ 0 h 18288"/>
              <a:gd name="connsiteX4" fmla="*/ 2536850 w 3749040"/>
              <a:gd name="connsiteY4" fmla="*/ 0 h 18288"/>
              <a:gd name="connsiteX5" fmla="*/ 3086710 w 3749040"/>
              <a:gd name="connsiteY5" fmla="*/ 0 h 18288"/>
              <a:gd name="connsiteX6" fmla="*/ 3749040 w 3749040"/>
              <a:gd name="connsiteY6" fmla="*/ 0 h 18288"/>
              <a:gd name="connsiteX7" fmla="*/ 3749040 w 3749040"/>
              <a:gd name="connsiteY7" fmla="*/ 18288 h 18288"/>
              <a:gd name="connsiteX8" fmla="*/ 3124200 w 3749040"/>
              <a:gd name="connsiteY8" fmla="*/ 18288 h 18288"/>
              <a:gd name="connsiteX9" fmla="*/ 2611831 w 3749040"/>
              <a:gd name="connsiteY9" fmla="*/ 18288 h 18288"/>
              <a:gd name="connsiteX10" fmla="*/ 2099462 w 3749040"/>
              <a:gd name="connsiteY10" fmla="*/ 18288 h 18288"/>
              <a:gd name="connsiteX11" fmla="*/ 1437132 w 3749040"/>
              <a:gd name="connsiteY11" fmla="*/ 18288 h 18288"/>
              <a:gd name="connsiteX12" fmla="*/ 887273 w 3749040"/>
              <a:gd name="connsiteY12" fmla="*/ 18288 h 18288"/>
              <a:gd name="connsiteX13" fmla="*/ 0 w 3749040"/>
              <a:gd name="connsiteY13" fmla="*/ 18288 h 18288"/>
              <a:gd name="connsiteX14" fmla="*/ 0 w 37490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9040" h="18288" fill="none" extrusionOk="0">
                <a:moveTo>
                  <a:pt x="0" y="0"/>
                </a:moveTo>
                <a:cubicBezTo>
                  <a:pt x="261215" y="-27169"/>
                  <a:pt x="462404" y="-26062"/>
                  <a:pt x="699821" y="0"/>
                </a:cubicBezTo>
                <a:cubicBezTo>
                  <a:pt x="937238" y="26062"/>
                  <a:pt x="1042106" y="-16550"/>
                  <a:pt x="1362151" y="0"/>
                </a:cubicBezTo>
                <a:cubicBezTo>
                  <a:pt x="1682196" y="16550"/>
                  <a:pt x="1749438" y="-23202"/>
                  <a:pt x="2024482" y="0"/>
                </a:cubicBezTo>
                <a:cubicBezTo>
                  <a:pt x="2299526" y="23202"/>
                  <a:pt x="2281669" y="-13459"/>
                  <a:pt x="2536850" y="0"/>
                </a:cubicBezTo>
                <a:cubicBezTo>
                  <a:pt x="2792031" y="13459"/>
                  <a:pt x="2893417" y="26502"/>
                  <a:pt x="3086710" y="0"/>
                </a:cubicBezTo>
                <a:cubicBezTo>
                  <a:pt x="3280003" y="-26502"/>
                  <a:pt x="3437823" y="20505"/>
                  <a:pt x="3749040" y="0"/>
                </a:cubicBezTo>
                <a:cubicBezTo>
                  <a:pt x="3748540" y="8855"/>
                  <a:pt x="3749149" y="14521"/>
                  <a:pt x="3749040" y="18288"/>
                </a:cubicBezTo>
                <a:cubicBezTo>
                  <a:pt x="3570557" y="-7976"/>
                  <a:pt x="3427165" y="15843"/>
                  <a:pt x="3124200" y="18288"/>
                </a:cubicBezTo>
                <a:cubicBezTo>
                  <a:pt x="2821235" y="20733"/>
                  <a:pt x="2729408" y="-1381"/>
                  <a:pt x="2611831" y="18288"/>
                </a:cubicBezTo>
                <a:cubicBezTo>
                  <a:pt x="2494254" y="37957"/>
                  <a:pt x="2260338" y="-3243"/>
                  <a:pt x="2099462" y="18288"/>
                </a:cubicBezTo>
                <a:cubicBezTo>
                  <a:pt x="1938586" y="39819"/>
                  <a:pt x="1757860" y="46760"/>
                  <a:pt x="1437132" y="18288"/>
                </a:cubicBezTo>
                <a:cubicBezTo>
                  <a:pt x="1116404" y="-10184"/>
                  <a:pt x="1070363" y="7031"/>
                  <a:pt x="887273" y="18288"/>
                </a:cubicBezTo>
                <a:cubicBezTo>
                  <a:pt x="704183" y="29545"/>
                  <a:pt x="224741" y="27041"/>
                  <a:pt x="0" y="18288"/>
                </a:cubicBezTo>
                <a:cubicBezTo>
                  <a:pt x="683" y="12014"/>
                  <a:pt x="724" y="5908"/>
                  <a:pt x="0" y="0"/>
                </a:cubicBezTo>
                <a:close/>
              </a:path>
              <a:path w="3749040" h="18288" stroke="0" extrusionOk="0">
                <a:moveTo>
                  <a:pt x="0" y="0"/>
                </a:moveTo>
                <a:cubicBezTo>
                  <a:pt x="151429" y="9990"/>
                  <a:pt x="363783" y="-18536"/>
                  <a:pt x="587350" y="0"/>
                </a:cubicBezTo>
                <a:cubicBezTo>
                  <a:pt x="810917" y="18536"/>
                  <a:pt x="974595" y="-9392"/>
                  <a:pt x="1099718" y="0"/>
                </a:cubicBezTo>
                <a:cubicBezTo>
                  <a:pt x="1224841" y="9392"/>
                  <a:pt x="1649212" y="23777"/>
                  <a:pt x="1799539" y="0"/>
                </a:cubicBezTo>
                <a:cubicBezTo>
                  <a:pt x="1949866" y="-23777"/>
                  <a:pt x="2225933" y="-29325"/>
                  <a:pt x="2386889" y="0"/>
                </a:cubicBezTo>
                <a:cubicBezTo>
                  <a:pt x="2547845" y="29325"/>
                  <a:pt x="2769846" y="10203"/>
                  <a:pt x="2974238" y="0"/>
                </a:cubicBezTo>
                <a:cubicBezTo>
                  <a:pt x="3178630" y="-10203"/>
                  <a:pt x="3536018" y="4574"/>
                  <a:pt x="3749040" y="0"/>
                </a:cubicBezTo>
                <a:cubicBezTo>
                  <a:pt x="3748142" y="7180"/>
                  <a:pt x="3749209" y="13790"/>
                  <a:pt x="3749040" y="18288"/>
                </a:cubicBezTo>
                <a:cubicBezTo>
                  <a:pt x="3501512" y="42121"/>
                  <a:pt x="3411983" y="41943"/>
                  <a:pt x="3124200" y="18288"/>
                </a:cubicBezTo>
                <a:cubicBezTo>
                  <a:pt x="2836417" y="-5367"/>
                  <a:pt x="2853551" y="28440"/>
                  <a:pt x="2611831" y="18288"/>
                </a:cubicBezTo>
                <a:cubicBezTo>
                  <a:pt x="2370111" y="8136"/>
                  <a:pt x="2264396" y="48964"/>
                  <a:pt x="1986991" y="18288"/>
                </a:cubicBezTo>
                <a:cubicBezTo>
                  <a:pt x="1709586" y="-12388"/>
                  <a:pt x="1664788" y="10720"/>
                  <a:pt x="1362151" y="18288"/>
                </a:cubicBezTo>
                <a:cubicBezTo>
                  <a:pt x="1059514" y="25856"/>
                  <a:pt x="919769" y="-2486"/>
                  <a:pt x="774802" y="18288"/>
                </a:cubicBezTo>
                <a:cubicBezTo>
                  <a:pt x="629835" y="39062"/>
                  <a:pt x="378354" y="-14591"/>
                  <a:pt x="0" y="18288"/>
                </a:cubicBezTo>
                <a:cubicBezTo>
                  <a:pt x="571" y="10093"/>
                  <a:pt x="-125" y="8407"/>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4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Headers and Styles in the Ribbon</a:t>
            </a:r>
          </a:p>
        </p:txBody>
      </p:sp>
      <p:sp>
        <p:nvSpPr>
          <p:cNvPr id="9" name="sketch line">
            <a:extLst>
              <a:ext uri="{FF2B5EF4-FFF2-40B4-BE49-F238E27FC236}">
                <a16:creationId xmlns:a16="http://schemas.microsoft.com/office/drawing/2014/main" id="{9B251174-D671-21AD-F03E-8410A7128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6583680" cy="18288"/>
          </a:xfrm>
          <a:custGeom>
            <a:avLst/>
            <a:gdLst>
              <a:gd name="connsiteX0" fmla="*/ 0 w 6583680"/>
              <a:gd name="connsiteY0" fmla="*/ 0 h 18288"/>
              <a:gd name="connsiteX1" fmla="*/ 658368 w 6583680"/>
              <a:gd name="connsiteY1" fmla="*/ 0 h 18288"/>
              <a:gd name="connsiteX2" fmla="*/ 1316736 w 6583680"/>
              <a:gd name="connsiteY2" fmla="*/ 0 h 18288"/>
              <a:gd name="connsiteX3" fmla="*/ 1975104 w 6583680"/>
              <a:gd name="connsiteY3" fmla="*/ 0 h 18288"/>
              <a:gd name="connsiteX4" fmla="*/ 2765146 w 6583680"/>
              <a:gd name="connsiteY4" fmla="*/ 0 h 18288"/>
              <a:gd name="connsiteX5" fmla="*/ 3489350 w 6583680"/>
              <a:gd name="connsiteY5" fmla="*/ 0 h 18288"/>
              <a:gd name="connsiteX6" fmla="*/ 3950208 w 6583680"/>
              <a:gd name="connsiteY6" fmla="*/ 0 h 18288"/>
              <a:gd name="connsiteX7" fmla="*/ 4542739 w 6583680"/>
              <a:gd name="connsiteY7" fmla="*/ 0 h 18288"/>
              <a:gd name="connsiteX8" fmla="*/ 5332781 w 6583680"/>
              <a:gd name="connsiteY8" fmla="*/ 0 h 18288"/>
              <a:gd name="connsiteX9" fmla="*/ 5991149 w 6583680"/>
              <a:gd name="connsiteY9" fmla="*/ 0 h 18288"/>
              <a:gd name="connsiteX10" fmla="*/ 6583680 w 6583680"/>
              <a:gd name="connsiteY10" fmla="*/ 0 h 18288"/>
              <a:gd name="connsiteX11" fmla="*/ 6583680 w 6583680"/>
              <a:gd name="connsiteY11" fmla="*/ 18288 h 18288"/>
              <a:gd name="connsiteX12" fmla="*/ 6056986 w 6583680"/>
              <a:gd name="connsiteY12" fmla="*/ 18288 h 18288"/>
              <a:gd name="connsiteX13" fmla="*/ 5266944 w 6583680"/>
              <a:gd name="connsiteY13" fmla="*/ 18288 h 18288"/>
              <a:gd name="connsiteX14" fmla="*/ 4740250 w 6583680"/>
              <a:gd name="connsiteY14" fmla="*/ 18288 h 18288"/>
              <a:gd name="connsiteX15" fmla="*/ 4279392 w 6583680"/>
              <a:gd name="connsiteY15" fmla="*/ 18288 h 18288"/>
              <a:gd name="connsiteX16" fmla="*/ 3818534 w 6583680"/>
              <a:gd name="connsiteY16" fmla="*/ 18288 h 18288"/>
              <a:gd name="connsiteX17" fmla="*/ 3094330 w 6583680"/>
              <a:gd name="connsiteY17" fmla="*/ 18288 h 18288"/>
              <a:gd name="connsiteX18" fmla="*/ 2633472 w 6583680"/>
              <a:gd name="connsiteY18" fmla="*/ 18288 h 18288"/>
              <a:gd name="connsiteX19" fmla="*/ 1975104 w 6583680"/>
              <a:gd name="connsiteY19" fmla="*/ 18288 h 18288"/>
              <a:gd name="connsiteX20" fmla="*/ 1448410 w 6583680"/>
              <a:gd name="connsiteY20" fmla="*/ 18288 h 18288"/>
              <a:gd name="connsiteX21" fmla="*/ 790042 w 6583680"/>
              <a:gd name="connsiteY21" fmla="*/ 18288 h 18288"/>
              <a:gd name="connsiteX22" fmla="*/ 0 w 6583680"/>
              <a:gd name="connsiteY22" fmla="*/ 18288 h 18288"/>
              <a:gd name="connsiteX23" fmla="*/ 0 w 658368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83680" h="18288" fill="none" extrusionOk="0">
                <a:moveTo>
                  <a:pt x="0" y="0"/>
                </a:moveTo>
                <a:cubicBezTo>
                  <a:pt x="153336" y="-10892"/>
                  <a:pt x="519672" y="2921"/>
                  <a:pt x="658368" y="0"/>
                </a:cubicBezTo>
                <a:cubicBezTo>
                  <a:pt x="797064" y="-2921"/>
                  <a:pt x="1118918" y="-19601"/>
                  <a:pt x="1316736" y="0"/>
                </a:cubicBezTo>
                <a:cubicBezTo>
                  <a:pt x="1514554" y="19601"/>
                  <a:pt x="1664478" y="29972"/>
                  <a:pt x="1975104" y="0"/>
                </a:cubicBezTo>
                <a:cubicBezTo>
                  <a:pt x="2285730" y="-29972"/>
                  <a:pt x="2409719" y="10468"/>
                  <a:pt x="2765146" y="0"/>
                </a:cubicBezTo>
                <a:cubicBezTo>
                  <a:pt x="3120573" y="-10468"/>
                  <a:pt x="3259019" y="-34399"/>
                  <a:pt x="3489350" y="0"/>
                </a:cubicBezTo>
                <a:cubicBezTo>
                  <a:pt x="3719681" y="34399"/>
                  <a:pt x="3759966" y="16845"/>
                  <a:pt x="3950208" y="0"/>
                </a:cubicBezTo>
                <a:cubicBezTo>
                  <a:pt x="4140450" y="-16845"/>
                  <a:pt x="4367422" y="-27378"/>
                  <a:pt x="4542739" y="0"/>
                </a:cubicBezTo>
                <a:cubicBezTo>
                  <a:pt x="4718056" y="27378"/>
                  <a:pt x="4982069" y="35333"/>
                  <a:pt x="5332781" y="0"/>
                </a:cubicBezTo>
                <a:cubicBezTo>
                  <a:pt x="5683493" y="-35333"/>
                  <a:pt x="5806971" y="-16666"/>
                  <a:pt x="5991149" y="0"/>
                </a:cubicBezTo>
                <a:cubicBezTo>
                  <a:pt x="6175327" y="16666"/>
                  <a:pt x="6308028" y="5981"/>
                  <a:pt x="6583680" y="0"/>
                </a:cubicBezTo>
                <a:cubicBezTo>
                  <a:pt x="6583879" y="6953"/>
                  <a:pt x="6584131" y="11564"/>
                  <a:pt x="6583680" y="18288"/>
                </a:cubicBezTo>
                <a:cubicBezTo>
                  <a:pt x="6477703" y="2389"/>
                  <a:pt x="6307458" y="-1262"/>
                  <a:pt x="6056986" y="18288"/>
                </a:cubicBezTo>
                <a:cubicBezTo>
                  <a:pt x="5806514" y="37838"/>
                  <a:pt x="5450624" y="-16018"/>
                  <a:pt x="5266944" y="18288"/>
                </a:cubicBezTo>
                <a:cubicBezTo>
                  <a:pt x="5083264" y="52594"/>
                  <a:pt x="4854897" y="40015"/>
                  <a:pt x="4740250" y="18288"/>
                </a:cubicBezTo>
                <a:cubicBezTo>
                  <a:pt x="4625603" y="-3439"/>
                  <a:pt x="4503323" y="22239"/>
                  <a:pt x="4279392" y="18288"/>
                </a:cubicBezTo>
                <a:cubicBezTo>
                  <a:pt x="4055461" y="14337"/>
                  <a:pt x="3995676" y="36069"/>
                  <a:pt x="3818534" y="18288"/>
                </a:cubicBezTo>
                <a:cubicBezTo>
                  <a:pt x="3641392" y="507"/>
                  <a:pt x="3294544" y="-2898"/>
                  <a:pt x="3094330" y="18288"/>
                </a:cubicBezTo>
                <a:cubicBezTo>
                  <a:pt x="2894116" y="39474"/>
                  <a:pt x="2757518" y="27365"/>
                  <a:pt x="2633472" y="18288"/>
                </a:cubicBezTo>
                <a:cubicBezTo>
                  <a:pt x="2509426" y="9211"/>
                  <a:pt x="2153050" y="1268"/>
                  <a:pt x="1975104" y="18288"/>
                </a:cubicBezTo>
                <a:cubicBezTo>
                  <a:pt x="1797158" y="35308"/>
                  <a:pt x="1575429" y="44599"/>
                  <a:pt x="1448410" y="18288"/>
                </a:cubicBezTo>
                <a:cubicBezTo>
                  <a:pt x="1321391" y="-8023"/>
                  <a:pt x="1042980" y="1447"/>
                  <a:pt x="790042" y="18288"/>
                </a:cubicBezTo>
                <a:cubicBezTo>
                  <a:pt x="537104" y="35129"/>
                  <a:pt x="362129" y="23132"/>
                  <a:pt x="0" y="18288"/>
                </a:cubicBezTo>
                <a:cubicBezTo>
                  <a:pt x="-471" y="14257"/>
                  <a:pt x="855" y="6830"/>
                  <a:pt x="0" y="0"/>
                </a:cubicBezTo>
                <a:close/>
              </a:path>
              <a:path w="6583680" h="18288" stroke="0" extrusionOk="0">
                <a:moveTo>
                  <a:pt x="0" y="0"/>
                </a:moveTo>
                <a:cubicBezTo>
                  <a:pt x="167606" y="691"/>
                  <a:pt x="312506" y="-19644"/>
                  <a:pt x="592531" y="0"/>
                </a:cubicBezTo>
                <a:cubicBezTo>
                  <a:pt x="872556" y="19644"/>
                  <a:pt x="866285" y="9715"/>
                  <a:pt x="1053389" y="0"/>
                </a:cubicBezTo>
                <a:cubicBezTo>
                  <a:pt x="1240493" y="-9715"/>
                  <a:pt x="1531918" y="35738"/>
                  <a:pt x="1843430" y="0"/>
                </a:cubicBezTo>
                <a:cubicBezTo>
                  <a:pt x="2154942" y="-35738"/>
                  <a:pt x="2228091" y="-5390"/>
                  <a:pt x="2435962" y="0"/>
                </a:cubicBezTo>
                <a:cubicBezTo>
                  <a:pt x="2643833" y="5390"/>
                  <a:pt x="2876824" y="-26037"/>
                  <a:pt x="3028493" y="0"/>
                </a:cubicBezTo>
                <a:cubicBezTo>
                  <a:pt x="3180162" y="26037"/>
                  <a:pt x="3424814" y="18763"/>
                  <a:pt x="3818534" y="0"/>
                </a:cubicBezTo>
                <a:cubicBezTo>
                  <a:pt x="4212254" y="-18763"/>
                  <a:pt x="4222701" y="8504"/>
                  <a:pt x="4345229" y="0"/>
                </a:cubicBezTo>
                <a:cubicBezTo>
                  <a:pt x="4467757" y="-8504"/>
                  <a:pt x="4910777" y="27798"/>
                  <a:pt x="5135270" y="0"/>
                </a:cubicBezTo>
                <a:cubicBezTo>
                  <a:pt x="5359763" y="-27798"/>
                  <a:pt x="5650356" y="-24057"/>
                  <a:pt x="5925312" y="0"/>
                </a:cubicBezTo>
                <a:cubicBezTo>
                  <a:pt x="6200268" y="24057"/>
                  <a:pt x="6305619" y="-15885"/>
                  <a:pt x="6583680" y="0"/>
                </a:cubicBezTo>
                <a:cubicBezTo>
                  <a:pt x="6583306" y="4865"/>
                  <a:pt x="6583627" y="13608"/>
                  <a:pt x="6583680" y="18288"/>
                </a:cubicBezTo>
                <a:cubicBezTo>
                  <a:pt x="6241255" y="9658"/>
                  <a:pt x="6133140" y="36669"/>
                  <a:pt x="5859475" y="18288"/>
                </a:cubicBezTo>
                <a:cubicBezTo>
                  <a:pt x="5585811" y="-93"/>
                  <a:pt x="5430221" y="11256"/>
                  <a:pt x="5069434" y="18288"/>
                </a:cubicBezTo>
                <a:cubicBezTo>
                  <a:pt x="4708647" y="25320"/>
                  <a:pt x="4492939" y="6489"/>
                  <a:pt x="4279392" y="18288"/>
                </a:cubicBezTo>
                <a:cubicBezTo>
                  <a:pt x="4065845" y="30087"/>
                  <a:pt x="3881809" y="34467"/>
                  <a:pt x="3752698" y="18288"/>
                </a:cubicBezTo>
                <a:cubicBezTo>
                  <a:pt x="3623587" y="2109"/>
                  <a:pt x="3342195" y="33165"/>
                  <a:pt x="3094330" y="18288"/>
                </a:cubicBezTo>
                <a:cubicBezTo>
                  <a:pt x="2846465" y="3411"/>
                  <a:pt x="2652907" y="19375"/>
                  <a:pt x="2304288" y="18288"/>
                </a:cubicBezTo>
                <a:cubicBezTo>
                  <a:pt x="1955669" y="17201"/>
                  <a:pt x="1828811" y="41454"/>
                  <a:pt x="1645920" y="18288"/>
                </a:cubicBezTo>
                <a:cubicBezTo>
                  <a:pt x="1463029" y="-4878"/>
                  <a:pt x="1284769" y="19043"/>
                  <a:pt x="1185062" y="18288"/>
                </a:cubicBezTo>
                <a:cubicBezTo>
                  <a:pt x="1085355" y="17533"/>
                  <a:pt x="842678" y="44491"/>
                  <a:pt x="658368" y="18288"/>
                </a:cubicBezTo>
                <a:cubicBezTo>
                  <a:pt x="474058" y="-7915"/>
                  <a:pt x="245756" y="1629"/>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shot of Styles in Microsoft Word Ribbon with Heading 1, Heading 2, Emphasis, and Strong highlighted.">
            <a:extLst>
              <a:ext uri="{FF2B5EF4-FFF2-40B4-BE49-F238E27FC236}">
                <a16:creationId xmlns:a16="http://schemas.microsoft.com/office/drawing/2014/main" id="{A689765F-CC42-2A2C-2727-B9EFE5019A3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919637" y="1576461"/>
            <a:ext cx="10562865" cy="1652513"/>
          </a:xfrm>
          <a:prstGeom prst="rect">
            <a:avLst/>
          </a:prstGeom>
          <a:ln w="19050">
            <a:solidFill>
              <a:schemeClr val="tx1"/>
            </a:solidFill>
          </a:ln>
        </p:spPr>
      </p:pic>
      <p:sp>
        <p:nvSpPr>
          <p:cNvPr id="3" name="Rectangle: Rounded Corners 2">
            <a:extLst>
              <a:ext uri="{FF2B5EF4-FFF2-40B4-BE49-F238E27FC236}">
                <a16:creationId xmlns:a16="http://schemas.microsoft.com/office/drawing/2014/main" id="{B8B73015-DE4C-D037-8469-6874F4621C7B}"/>
              </a:ext>
              <a:ext uri="{C183D7F6-B498-43B3-948B-1728B52AA6E4}">
                <adec:decorative xmlns:adec="http://schemas.microsoft.com/office/drawing/2017/decorative" val="1"/>
              </a:ext>
            </a:extLst>
          </p:cNvPr>
          <p:cNvSpPr/>
          <p:nvPr/>
        </p:nvSpPr>
        <p:spPr>
          <a:xfrm>
            <a:off x="2668385" y="1576461"/>
            <a:ext cx="1080655" cy="7095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627B1D9-E745-2B78-CFB8-434FB5BA848C}"/>
              </a:ext>
              <a:ext uri="{C183D7F6-B498-43B3-948B-1728B52AA6E4}">
                <adec:decorative xmlns:adec="http://schemas.microsoft.com/office/drawing/2017/decorative" val="1"/>
              </a:ext>
            </a:extLst>
          </p:cNvPr>
          <p:cNvSpPr/>
          <p:nvPr/>
        </p:nvSpPr>
        <p:spPr>
          <a:xfrm>
            <a:off x="3618806" y="1576461"/>
            <a:ext cx="1080655" cy="7095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E4B1994-7475-73D8-139C-CF235B2235F3}"/>
              </a:ext>
              <a:ext uri="{C183D7F6-B498-43B3-948B-1728B52AA6E4}">
                <adec:decorative xmlns:adec="http://schemas.microsoft.com/office/drawing/2017/decorative" val="1"/>
              </a:ext>
            </a:extLst>
          </p:cNvPr>
          <p:cNvSpPr/>
          <p:nvPr/>
        </p:nvSpPr>
        <p:spPr>
          <a:xfrm>
            <a:off x="9374147" y="1576460"/>
            <a:ext cx="1080655" cy="7095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49EA9DC-D93B-425D-03F0-F438DF8C6A6D}"/>
              </a:ext>
              <a:ext uri="{C183D7F6-B498-43B3-948B-1728B52AA6E4}">
                <adec:decorative xmlns:adec="http://schemas.microsoft.com/office/drawing/2017/decorative" val="1"/>
              </a:ext>
            </a:extLst>
          </p:cNvPr>
          <p:cNvSpPr/>
          <p:nvPr/>
        </p:nvSpPr>
        <p:spPr>
          <a:xfrm>
            <a:off x="811305" y="2384787"/>
            <a:ext cx="1080655" cy="7095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34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Alt Text</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76559"/>
            <a:ext cx="10900410" cy="1805553"/>
          </a:xfrm>
        </p:spPr>
        <p:txBody>
          <a:bodyPr vert="horz" lIns="91440" tIns="45720" rIns="91440" bIns="45720" rtlCol="0" anchor="t">
            <a:noAutofit/>
          </a:bodyPr>
          <a:lstStyle/>
          <a:p>
            <a:r>
              <a:rPr lang="en-US" sz="3600">
                <a:ea typeface="+mn-lt"/>
                <a:cs typeface="+mn-lt"/>
              </a:rPr>
              <a:t>Be precise and concise</a:t>
            </a:r>
          </a:p>
          <a:p>
            <a:r>
              <a:rPr lang="en-US" sz="3600">
                <a:ea typeface="+mn-lt"/>
                <a:cs typeface="+mn-lt"/>
              </a:rPr>
              <a:t>Word will automatically generate alt text, this can be turned off in Options &gt; Accessibility &gt; Automatic Alt Text</a:t>
            </a:r>
          </a:p>
        </p:txBody>
      </p:sp>
      <p:sp>
        <p:nvSpPr>
          <p:cNvPr id="10" name="sketch line">
            <a:extLst>
              <a:ext uri="{FF2B5EF4-FFF2-40B4-BE49-F238E27FC236}">
                <a16:creationId xmlns:a16="http://schemas.microsoft.com/office/drawing/2014/main" id="{AE1D3120-F81D-5CCA-B582-51EFDD60E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1371600" cy="18288"/>
          </a:xfrm>
          <a:custGeom>
            <a:avLst/>
            <a:gdLst>
              <a:gd name="connsiteX0" fmla="*/ 0 w 1371600"/>
              <a:gd name="connsiteY0" fmla="*/ 0 h 18288"/>
              <a:gd name="connsiteX1" fmla="*/ 713232 w 1371600"/>
              <a:gd name="connsiteY1" fmla="*/ 0 h 18288"/>
              <a:gd name="connsiteX2" fmla="*/ 1371600 w 1371600"/>
              <a:gd name="connsiteY2" fmla="*/ 0 h 18288"/>
              <a:gd name="connsiteX3" fmla="*/ 1371600 w 1371600"/>
              <a:gd name="connsiteY3" fmla="*/ 18288 h 18288"/>
              <a:gd name="connsiteX4" fmla="*/ 699516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196943" y="-1146"/>
                  <a:pt x="408267" y="-21226"/>
                  <a:pt x="713232" y="0"/>
                </a:cubicBezTo>
                <a:cubicBezTo>
                  <a:pt x="1018197" y="21226"/>
                  <a:pt x="1176465" y="-24520"/>
                  <a:pt x="1371600" y="0"/>
                </a:cubicBezTo>
                <a:cubicBezTo>
                  <a:pt x="1371547" y="8121"/>
                  <a:pt x="1371500" y="13395"/>
                  <a:pt x="1371600" y="18288"/>
                </a:cubicBezTo>
                <a:cubicBezTo>
                  <a:pt x="1106086" y="5329"/>
                  <a:pt x="951335" y="8087"/>
                  <a:pt x="699516" y="18288"/>
                </a:cubicBezTo>
                <a:cubicBezTo>
                  <a:pt x="447697" y="28489"/>
                  <a:pt x="283433" y="-2626"/>
                  <a:pt x="0" y="18288"/>
                </a:cubicBezTo>
                <a:cubicBezTo>
                  <a:pt x="-125" y="13893"/>
                  <a:pt x="75" y="8512"/>
                  <a:pt x="0" y="0"/>
                </a:cubicBezTo>
                <a:close/>
              </a:path>
              <a:path w="1371600" h="18288" stroke="0" extrusionOk="0">
                <a:moveTo>
                  <a:pt x="0" y="0"/>
                </a:moveTo>
                <a:cubicBezTo>
                  <a:pt x="220136" y="-18051"/>
                  <a:pt x="430173" y="10591"/>
                  <a:pt x="672084" y="0"/>
                </a:cubicBezTo>
                <a:cubicBezTo>
                  <a:pt x="913995" y="-10591"/>
                  <a:pt x="1164723" y="30754"/>
                  <a:pt x="1371600" y="0"/>
                </a:cubicBezTo>
                <a:cubicBezTo>
                  <a:pt x="1370810" y="8828"/>
                  <a:pt x="1372494" y="11539"/>
                  <a:pt x="1371600" y="18288"/>
                </a:cubicBezTo>
                <a:cubicBezTo>
                  <a:pt x="1072365" y="36998"/>
                  <a:pt x="961528" y="26311"/>
                  <a:pt x="685800" y="18288"/>
                </a:cubicBezTo>
                <a:cubicBezTo>
                  <a:pt x="410072" y="10265"/>
                  <a:pt x="276398" y="1955"/>
                  <a:pt x="0" y="18288"/>
                </a:cubicBezTo>
                <a:cubicBezTo>
                  <a:pt x="697" y="11964"/>
                  <a:pt x="886" y="7373"/>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entral Park in NYC on a sunny day.">
            <a:extLst>
              <a:ext uri="{FF2B5EF4-FFF2-40B4-BE49-F238E27FC236}">
                <a16:creationId xmlns:a16="http://schemas.microsoft.com/office/drawing/2014/main" id="{7EDC657B-E945-EB1C-F4B2-42DABB733D21}"/>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603" y="3182112"/>
            <a:ext cx="4856794" cy="3240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24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Inserting Pictures</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76559"/>
            <a:ext cx="10900410" cy="1050520"/>
          </a:xfrm>
        </p:spPr>
        <p:txBody>
          <a:bodyPr vert="horz" lIns="91440" tIns="45720" rIns="91440" bIns="45720" rtlCol="0" anchor="t">
            <a:noAutofit/>
          </a:bodyPr>
          <a:lstStyle/>
          <a:p>
            <a:pPr marL="0" indent="0">
              <a:buNone/>
            </a:pPr>
            <a:r>
              <a:rPr lang="en-US" sz="3600">
                <a:ea typeface="+mn-lt"/>
                <a:cs typeface="+mn-lt"/>
              </a:rPr>
              <a:t>Inserting images, use Position &gt; In Line with Text, floating images may be missed by screen readers</a:t>
            </a:r>
            <a:endParaRPr lang="en-US">
              <a:cs typeface="Calibri"/>
            </a:endParaRPr>
          </a:p>
        </p:txBody>
      </p:sp>
      <p:pic>
        <p:nvPicPr>
          <p:cNvPr id="9" name="Picture 8" descr="Screenshot of Position menu in Word Ribbon highlighting In Line with Text icon.">
            <a:extLst>
              <a:ext uri="{FF2B5EF4-FFF2-40B4-BE49-F238E27FC236}">
                <a16:creationId xmlns:a16="http://schemas.microsoft.com/office/drawing/2014/main" id="{C63D8069-80A1-713A-E93A-B96439E27048}"/>
              </a:ext>
            </a:extLst>
          </p:cNvPr>
          <p:cNvPicPr>
            <a:picLocks noChangeAspect="1"/>
          </p:cNvPicPr>
          <p:nvPr/>
        </p:nvPicPr>
        <p:blipFill>
          <a:blip r:embed="rId3"/>
          <a:stretch>
            <a:fillRect/>
          </a:stretch>
        </p:blipFill>
        <p:spPr>
          <a:xfrm>
            <a:off x="4014696" y="2587752"/>
            <a:ext cx="4162607" cy="4044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sketch line">
            <a:extLst>
              <a:ext uri="{FF2B5EF4-FFF2-40B4-BE49-F238E27FC236}">
                <a16:creationId xmlns:a16="http://schemas.microsoft.com/office/drawing/2014/main" id="{AE1D3120-F81D-5CCA-B582-51EFDD60E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2651760" cy="18288"/>
          </a:xfrm>
          <a:custGeom>
            <a:avLst/>
            <a:gdLst>
              <a:gd name="connsiteX0" fmla="*/ 0 w 2651760"/>
              <a:gd name="connsiteY0" fmla="*/ 0 h 18288"/>
              <a:gd name="connsiteX1" fmla="*/ 636422 w 2651760"/>
              <a:gd name="connsiteY1" fmla="*/ 0 h 18288"/>
              <a:gd name="connsiteX2" fmla="*/ 1299362 w 2651760"/>
              <a:gd name="connsiteY2" fmla="*/ 0 h 18288"/>
              <a:gd name="connsiteX3" fmla="*/ 1962302 w 2651760"/>
              <a:gd name="connsiteY3" fmla="*/ 0 h 18288"/>
              <a:gd name="connsiteX4" fmla="*/ 2651760 w 2651760"/>
              <a:gd name="connsiteY4" fmla="*/ 0 h 18288"/>
              <a:gd name="connsiteX5" fmla="*/ 2651760 w 2651760"/>
              <a:gd name="connsiteY5" fmla="*/ 18288 h 18288"/>
              <a:gd name="connsiteX6" fmla="*/ 1988820 w 2651760"/>
              <a:gd name="connsiteY6" fmla="*/ 18288 h 18288"/>
              <a:gd name="connsiteX7" fmla="*/ 1378915 w 2651760"/>
              <a:gd name="connsiteY7" fmla="*/ 18288 h 18288"/>
              <a:gd name="connsiteX8" fmla="*/ 769010 w 2651760"/>
              <a:gd name="connsiteY8" fmla="*/ 18288 h 18288"/>
              <a:gd name="connsiteX9" fmla="*/ 0 w 2651760"/>
              <a:gd name="connsiteY9" fmla="*/ 18288 h 18288"/>
              <a:gd name="connsiteX10" fmla="*/ 0 w 265176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1760" h="18288" fill="none" extrusionOk="0">
                <a:moveTo>
                  <a:pt x="0" y="0"/>
                </a:moveTo>
                <a:cubicBezTo>
                  <a:pt x="243785" y="17536"/>
                  <a:pt x="337391" y="19716"/>
                  <a:pt x="636422" y="0"/>
                </a:cubicBezTo>
                <a:cubicBezTo>
                  <a:pt x="935453" y="-19716"/>
                  <a:pt x="1058398" y="-16714"/>
                  <a:pt x="1299362" y="0"/>
                </a:cubicBezTo>
                <a:cubicBezTo>
                  <a:pt x="1540326" y="16714"/>
                  <a:pt x="1671008" y="2134"/>
                  <a:pt x="1962302" y="0"/>
                </a:cubicBezTo>
                <a:cubicBezTo>
                  <a:pt x="2253596" y="-2134"/>
                  <a:pt x="2311975" y="-10218"/>
                  <a:pt x="2651760" y="0"/>
                </a:cubicBezTo>
                <a:cubicBezTo>
                  <a:pt x="2651606" y="8655"/>
                  <a:pt x="2650876" y="9975"/>
                  <a:pt x="2651760" y="18288"/>
                </a:cubicBezTo>
                <a:cubicBezTo>
                  <a:pt x="2356328" y="-837"/>
                  <a:pt x="2142453" y="-14661"/>
                  <a:pt x="1988820" y="18288"/>
                </a:cubicBezTo>
                <a:cubicBezTo>
                  <a:pt x="1835187" y="51237"/>
                  <a:pt x="1547522" y="24256"/>
                  <a:pt x="1378915" y="18288"/>
                </a:cubicBezTo>
                <a:cubicBezTo>
                  <a:pt x="1210308" y="12320"/>
                  <a:pt x="994067" y="39137"/>
                  <a:pt x="769010" y="18288"/>
                </a:cubicBezTo>
                <a:cubicBezTo>
                  <a:pt x="543953" y="-2561"/>
                  <a:pt x="192142" y="25630"/>
                  <a:pt x="0" y="18288"/>
                </a:cubicBezTo>
                <a:cubicBezTo>
                  <a:pt x="-688" y="11716"/>
                  <a:pt x="875" y="6357"/>
                  <a:pt x="0" y="0"/>
                </a:cubicBezTo>
                <a:close/>
              </a:path>
              <a:path w="2651760" h="18288" stroke="0" extrusionOk="0">
                <a:moveTo>
                  <a:pt x="0" y="0"/>
                </a:moveTo>
                <a:cubicBezTo>
                  <a:pt x="164063" y="-16436"/>
                  <a:pt x="361885" y="-21063"/>
                  <a:pt x="636422" y="0"/>
                </a:cubicBezTo>
                <a:cubicBezTo>
                  <a:pt x="910959" y="21063"/>
                  <a:pt x="1073448" y="5235"/>
                  <a:pt x="1219810" y="0"/>
                </a:cubicBezTo>
                <a:cubicBezTo>
                  <a:pt x="1366172" y="-5235"/>
                  <a:pt x="1674717" y="-14035"/>
                  <a:pt x="1935785" y="0"/>
                </a:cubicBezTo>
                <a:cubicBezTo>
                  <a:pt x="2196854" y="14035"/>
                  <a:pt x="2297020" y="-14013"/>
                  <a:pt x="2651760" y="0"/>
                </a:cubicBezTo>
                <a:cubicBezTo>
                  <a:pt x="2652174" y="5928"/>
                  <a:pt x="2651990" y="11133"/>
                  <a:pt x="2651760" y="18288"/>
                </a:cubicBezTo>
                <a:cubicBezTo>
                  <a:pt x="2373209" y="35881"/>
                  <a:pt x="2328203" y="-3981"/>
                  <a:pt x="2041855" y="18288"/>
                </a:cubicBezTo>
                <a:cubicBezTo>
                  <a:pt x="1755507" y="40557"/>
                  <a:pt x="1602089" y="22750"/>
                  <a:pt x="1431950" y="18288"/>
                </a:cubicBezTo>
                <a:cubicBezTo>
                  <a:pt x="1261811" y="13826"/>
                  <a:pt x="1059235" y="2565"/>
                  <a:pt x="715975" y="18288"/>
                </a:cubicBezTo>
                <a:cubicBezTo>
                  <a:pt x="372715" y="34011"/>
                  <a:pt x="215088" y="33300"/>
                  <a:pt x="0" y="18288"/>
                </a:cubicBezTo>
                <a:cubicBezTo>
                  <a:pt x="-348" y="10388"/>
                  <a:pt x="-12" y="3969"/>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23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Descriptive Hyperlinks</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76558"/>
            <a:ext cx="10684764" cy="5287131"/>
          </a:xfrm>
        </p:spPr>
        <p:txBody>
          <a:bodyPr vert="horz" lIns="91440" tIns="45720" rIns="91440" bIns="45720" rtlCol="0" anchor="t">
            <a:noAutofit/>
          </a:bodyPr>
          <a:lstStyle/>
          <a:p>
            <a:r>
              <a:rPr lang="en-US" sz="3600">
                <a:ea typeface="+mn-lt"/>
                <a:cs typeface="+mn-lt"/>
              </a:rPr>
              <a:t>Screen reader users navigate websites going from link to link</a:t>
            </a:r>
          </a:p>
          <a:p>
            <a:r>
              <a:rPr lang="en-US" sz="3600">
                <a:ea typeface="+mn-lt"/>
                <a:cs typeface="+mn-lt"/>
              </a:rPr>
              <a:t> Writing link text</a:t>
            </a:r>
          </a:p>
          <a:p>
            <a:pPr lvl="1"/>
            <a:r>
              <a:rPr lang="en-US" sz="3200">
                <a:ea typeface="+mn-lt"/>
                <a:cs typeface="+mn-lt"/>
              </a:rPr>
              <a:t>Do not use “click here” </a:t>
            </a:r>
          </a:p>
          <a:p>
            <a:r>
              <a:rPr lang="en-US" sz="4000">
                <a:ea typeface="+mn-lt"/>
                <a:cs typeface="+mn-lt"/>
              </a:rPr>
              <a:t>ScreenTip</a:t>
            </a:r>
          </a:p>
          <a:p>
            <a:pPr lvl="1"/>
            <a:r>
              <a:rPr lang="en-US" sz="3200">
                <a:ea typeface="+mn-lt"/>
                <a:cs typeface="+mn-lt"/>
              </a:rPr>
              <a:t>Will show on screen to sighted users when the link is moused over or tabbed to</a:t>
            </a:r>
          </a:p>
          <a:p>
            <a:r>
              <a:rPr lang="en-US" sz="3600">
                <a:ea typeface="+mn-lt"/>
                <a:cs typeface="+mn-lt"/>
              </a:rPr>
              <a:t>Example:</a:t>
            </a:r>
          </a:p>
          <a:p>
            <a:pPr lvl="1"/>
            <a:r>
              <a:rPr lang="en-US" sz="3200">
                <a:ea typeface="+mn-lt"/>
                <a:cs typeface="+mn-lt"/>
                <a:hlinkClick r:id="rId3" tooltip="IT Accessibility Website"/>
              </a:rPr>
              <a:t>IT Accessibility</a:t>
            </a:r>
            <a:endParaRPr lang="en-US" sz="3200">
              <a:ea typeface="+mn-lt"/>
              <a:cs typeface="+mn-lt"/>
            </a:endParaRPr>
          </a:p>
        </p:txBody>
      </p:sp>
      <p:sp>
        <p:nvSpPr>
          <p:cNvPr id="6" name="sketch line">
            <a:extLst>
              <a:ext uri="{FF2B5EF4-FFF2-40B4-BE49-F238E27FC236}">
                <a16:creationId xmlns:a16="http://schemas.microsoft.com/office/drawing/2014/main" id="{ABA440C3-7BB3-9B08-F28C-9306AC07D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4572000" cy="18288"/>
          </a:xfrm>
          <a:custGeom>
            <a:avLst/>
            <a:gdLst>
              <a:gd name="connsiteX0" fmla="*/ 0 w 4572000"/>
              <a:gd name="connsiteY0" fmla="*/ 0 h 18288"/>
              <a:gd name="connsiteX1" fmla="*/ 607423 w 4572000"/>
              <a:gd name="connsiteY1" fmla="*/ 0 h 18288"/>
              <a:gd name="connsiteX2" fmla="*/ 1123406 w 4572000"/>
              <a:gd name="connsiteY2" fmla="*/ 0 h 18288"/>
              <a:gd name="connsiteX3" fmla="*/ 1685109 w 4572000"/>
              <a:gd name="connsiteY3" fmla="*/ 0 h 18288"/>
              <a:gd name="connsiteX4" fmla="*/ 2383971 w 4572000"/>
              <a:gd name="connsiteY4" fmla="*/ 0 h 18288"/>
              <a:gd name="connsiteX5" fmla="*/ 2991394 w 4572000"/>
              <a:gd name="connsiteY5" fmla="*/ 0 h 18288"/>
              <a:gd name="connsiteX6" fmla="*/ 3553097 w 4572000"/>
              <a:gd name="connsiteY6" fmla="*/ 0 h 18288"/>
              <a:gd name="connsiteX7" fmla="*/ 4572000 w 4572000"/>
              <a:gd name="connsiteY7" fmla="*/ 0 h 18288"/>
              <a:gd name="connsiteX8" fmla="*/ 4572000 w 4572000"/>
              <a:gd name="connsiteY8" fmla="*/ 18288 h 18288"/>
              <a:gd name="connsiteX9" fmla="*/ 3918857 w 4572000"/>
              <a:gd name="connsiteY9" fmla="*/ 18288 h 18288"/>
              <a:gd name="connsiteX10" fmla="*/ 3357154 w 4572000"/>
              <a:gd name="connsiteY10" fmla="*/ 18288 h 18288"/>
              <a:gd name="connsiteX11" fmla="*/ 2612571 w 4572000"/>
              <a:gd name="connsiteY11" fmla="*/ 18288 h 18288"/>
              <a:gd name="connsiteX12" fmla="*/ 2005149 w 4572000"/>
              <a:gd name="connsiteY12" fmla="*/ 18288 h 18288"/>
              <a:gd name="connsiteX13" fmla="*/ 148916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2398" y="7429"/>
                  <a:pt x="4571980" y="10822"/>
                  <a:pt x="4572000" y="18288"/>
                </a:cubicBezTo>
                <a:cubicBezTo>
                  <a:pt x="4438349" y="-3654"/>
                  <a:pt x="4090129" y="22087"/>
                  <a:pt x="3918857" y="18288"/>
                </a:cubicBezTo>
                <a:cubicBezTo>
                  <a:pt x="3747585" y="14489"/>
                  <a:pt x="3498826" y="-2261"/>
                  <a:pt x="3357154" y="18288"/>
                </a:cubicBezTo>
                <a:cubicBezTo>
                  <a:pt x="3215482" y="38837"/>
                  <a:pt x="2784289" y="47705"/>
                  <a:pt x="2612571" y="18288"/>
                </a:cubicBezTo>
                <a:cubicBezTo>
                  <a:pt x="2440853" y="-11129"/>
                  <a:pt x="2261292" y="16807"/>
                  <a:pt x="2005149" y="18288"/>
                </a:cubicBezTo>
                <a:cubicBezTo>
                  <a:pt x="1749006" y="19769"/>
                  <a:pt x="1700078" y="25198"/>
                  <a:pt x="1489166" y="18288"/>
                </a:cubicBezTo>
                <a:cubicBezTo>
                  <a:pt x="1278254" y="11378"/>
                  <a:pt x="1077188" y="47772"/>
                  <a:pt x="790303" y="18288"/>
                </a:cubicBezTo>
                <a:cubicBezTo>
                  <a:pt x="503418" y="-11196"/>
                  <a:pt x="359168" y="47900"/>
                  <a:pt x="0" y="18288"/>
                </a:cubicBezTo>
                <a:cubicBezTo>
                  <a:pt x="-591" y="13205"/>
                  <a:pt x="-663" y="6329"/>
                  <a:pt x="0" y="0"/>
                </a:cubicBezTo>
                <a:close/>
              </a:path>
              <a:path w="4572000" h="18288"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1114" y="5429"/>
                  <a:pt x="4572821" y="14046"/>
                  <a:pt x="4572000" y="18288"/>
                </a:cubicBezTo>
                <a:cubicBezTo>
                  <a:pt x="4318030" y="33881"/>
                  <a:pt x="4161104" y="25170"/>
                  <a:pt x="4010297" y="18288"/>
                </a:cubicBezTo>
                <a:cubicBezTo>
                  <a:pt x="3859490" y="11406"/>
                  <a:pt x="3592529" y="-2531"/>
                  <a:pt x="3357154" y="18288"/>
                </a:cubicBezTo>
                <a:cubicBezTo>
                  <a:pt x="3121779" y="39107"/>
                  <a:pt x="2884285" y="-5364"/>
                  <a:pt x="2704011" y="18288"/>
                </a:cubicBezTo>
                <a:cubicBezTo>
                  <a:pt x="2523737" y="41940"/>
                  <a:pt x="2295944" y="22937"/>
                  <a:pt x="2096589" y="18288"/>
                </a:cubicBezTo>
                <a:cubicBezTo>
                  <a:pt x="1897234" y="13639"/>
                  <a:pt x="1623782" y="43374"/>
                  <a:pt x="1352006" y="18288"/>
                </a:cubicBezTo>
                <a:cubicBezTo>
                  <a:pt x="1080230" y="-6798"/>
                  <a:pt x="869959" y="3720"/>
                  <a:pt x="607423" y="18288"/>
                </a:cubicBezTo>
                <a:cubicBezTo>
                  <a:pt x="344887" y="32856"/>
                  <a:pt x="188100" y="30907"/>
                  <a:pt x="0" y="18288"/>
                </a:cubicBezTo>
                <a:cubicBezTo>
                  <a:pt x="668" y="13665"/>
                  <a:pt x="578" y="5675"/>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078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True Tables</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639448"/>
            <a:ext cx="10684764" cy="2292472"/>
          </a:xfrm>
        </p:spPr>
        <p:txBody>
          <a:bodyPr vert="horz" lIns="91440" tIns="45720" rIns="91440" bIns="45720" rtlCol="0" anchor="t">
            <a:noAutofit/>
          </a:bodyPr>
          <a:lstStyle/>
          <a:p>
            <a:r>
              <a:rPr lang="en-US" sz="3200">
                <a:ea typeface="+mn-lt"/>
                <a:cs typeface="+mn-lt"/>
              </a:rPr>
              <a:t>Use only data for tables</a:t>
            </a:r>
          </a:p>
          <a:p>
            <a:r>
              <a:rPr lang="en-US" sz="3200">
                <a:ea typeface="+mn-lt"/>
                <a:cs typeface="+mn-lt"/>
              </a:rPr>
              <a:t>Designate top row as the header for each column</a:t>
            </a:r>
          </a:p>
          <a:p>
            <a:r>
              <a:rPr lang="en-US" sz="3200">
                <a:ea typeface="+mn-lt"/>
                <a:cs typeface="+mn-lt"/>
              </a:rPr>
              <a:t>Be sure to turn on Repeat Header Row</a:t>
            </a:r>
          </a:p>
          <a:p>
            <a:r>
              <a:rPr lang="en-US" sz="3200">
                <a:ea typeface="+mn-lt"/>
                <a:cs typeface="+mn-lt"/>
              </a:rPr>
              <a:t>Add Alt Text to the Table</a:t>
            </a:r>
          </a:p>
        </p:txBody>
      </p:sp>
      <p:sp>
        <p:nvSpPr>
          <p:cNvPr id="6" name="sketch line">
            <a:extLst>
              <a:ext uri="{FF2B5EF4-FFF2-40B4-BE49-F238E27FC236}">
                <a16:creationId xmlns:a16="http://schemas.microsoft.com/office/drawing/2014/main" id="{A36881BB-190B-29A3-696A-689069CA0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2194560" cy="18288"/>
          </a:xfrm>
          <a:custGeom>
            <a:avLst/>
            <a:gdLst>
              <a:gd name="connsiteX0" fmla="*/ 0 w 2194560"/>
              <a:gd name="connsiteY0" fmla="*/ 0 h 18288"/>
              <a:gd name="connsiteX1" fmla="*/ 526694 w 2194560"/>
              <a:gd name="connsiteY1" fmla="*/ 0 h 18288"/>
              <a:gd name="connsiteX2" fmla="*/ 1075334 w 2194560"/>
              <a:gd name="connsiteY2" fmla="*/ 0 h 18288"/>
              <a:gd name="connsiteX3" fmla="*/ 1623974 w 2194560"/>
              <a:gd name="connsiteY3" fmla="*/ 0 h 18288"/>
              <a:gd name="connsiteX4" fmla="*/ 2194560 w 2194560"/>
              <a:gd name="connsiteY4" fmla="*/ 0 h 18288"/>
              <a:gd name="connsiteX5" fmla="*/ 2194560 w 2194560"/>
              <a:gd name="connsiteY5" fmla="*/ 18288 h 18288"/>
              <a:gd name="connsiteX6" fmla="*/ 1645920 w 2194560"/>
              <a:gd name="connsiteY6" fmla="*/ 18288 h 18288"/>
              <a:gd name="connsiteX7" fmla="*/ 1141171 w 2194560"/>
              <a:gd name="connsiteY7" fmla="*/ 18288 h 18288"/>
              <a:gd name="connsiteX8" fmla="*/ 636422 w 2194560"/>
              <a:gd name="connsiteY8" fmla="*/ 18288 h 18288"/>
              <a:gd name="connsiteX9" fmla="*/ 0 w 2194560"/>
              <a:gd name="connsiteY9" fmla="*/ 18288 h 18288"/>
              <a:gd name="connsiteX10" fmla="*/ 0 w 219456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4560" h="18288" fill="none" extrusionOk="0">
                <a:moveTo>
                  <a:pt x="0" y="0"/>
                </a:moveTo>
                <a:cubicBezTo>
                  <a:pt x="139748" y="18852"/>
                  <a:pt x="411582" y="-7498"/>
                  <a:pt x="526694" y="0"/>
                </a:cubicBezTo>
                <a:cubicBezTo>
                  <a:pt x="641806" y="7498"/>
                  <a:pt x="931392" y="-17857"/>
                  <a:pt x="1075334" y="0"/>
                </a:cubicBezTo>
                <a:cubicBezTo>
                  <a:pt x="1219276" y="17857"/>
                  <a:pt x="1437229" y="14707"/>
                  <a:pt x="1623974" y="0"/>
                </a:cubicBezTo>
                <a:cubicBezTo>
                  <a:pt x="1810719" y="-14707"/>
                  <a:pt x="2035010" y="-9363"/>
                  <a:pt x="2194560" y="0"/>
                </a:cubicBezTo>
                <a:cubicBezTo>
                  <a:pt x="2194406" y="8655"/>
                  <a:pt x="2193676" y="9975"/>
                  <a:pt x="2194560" y="18288"/>
                </a:cubicBezTo>
                <a:cubicBezTo>
                  <a:pt x="2007042" y="14022"/>
                  <a:pt x="1848238" y="-2088"/>
                  <a:pt x="1645920" y="18288"/>
                </a:cubicBezTo>
                <a:cubicBezTo>
                  <a:pt x="1443602" y="38664"/>
                  <a:pt x="1339521" y="12747"/>
                  <a:pt x="1141171" y="18288"/>
                </a:cubicBezTo>
                <a:cubicBezTo>
                  <a:pt x="942821" y="23829"/>
                  <a:pt x="815628" y="34081"/>
                  <a:pt x="636422" y="18288"/>
                </a:cubicBezTo>
                <a:cubicBezTo>
                  <a:pt x="457216" y="2495"/>
                  <a:pt x="176760" y="11019"/>
                  <a:pt x="0" y="18288"/>
                </a:cubicBezTo>
                <a:cubicBezTo>
                  <a:pt x="-688" y="11716"/>
                  <a:pt x="875" y="6357"/>
                  <a:pt x="0" y="0"/>
                </a:cubicBezTo>
                <a:close/>
              </a:path>
              <a:path w="2194560" h="18288" stroke="0" extrusionOk="0">
                <a:moveTo>
                  <a:pt x="0" y="0"/>
                </a:moveTo>
                <a:cubicBezTo>
                  <a:pt x="213341" y="-8561"/>
                  <a:pt x="279133" y="-15227"/>
                  <a:pt x="526694" y="0"/>
                </a:cubicBezTo>
                <a:cubicBezTo>
                  <a:pt x="774255" y="15227"/>
                  <a:pt x="908703" y="-4648"/>
                  <a:pt x="1009498" y="0"/>
                </a:cubicBezTo>
                <a:cubicBezTo>
                  <a:pt x="1110293" y="4648"/>
                  <a:pt x="1327220" y="24430"/>
                  <a:pt x="1602029" y="0"/>
                </a:cubicBezTo>
                <a:cubicBezTo>
                  <a:pt x="1876838" y="-24430"/>
                  <a:pt x="1989113" y="-5372"/>
                  <a:pt x="2194560" y="0"/>
                </a:cubicBezTo>
                <a:cubicBezTo>
                  <a:pt x="2194974" y="5928"/>
                  <a:pt x="2194790" y="11133"/>
                  <a:pt x="2194560" y="18288"/>
                </a:cubicBezTo>
                <a:cubicBezTo>
                  <a:pt x="2009574" y="3391"/>
                  <a:pt x="1868232" y="11994"/>
                  <a:pt x="1689811" y="18288"/>
                </a:cubicBezTo>
                <a:cubicBezTo>
                  <a:pt x="1511390" y="24582"/>
                  <a:pt x="1409928" y="28077"/>
                  <a:pt x="1185062" y="18288"/>
                </a:cubicBezTo>
                <a:cubicBezTo>
                  <a:pt x="960196" y="8499"/>
                  <a:pt x="778533" y="23485"/>
                  <a:pt x="592531" y="18288"/>
                </a:cubicBezTo>
                <a:cubicBezTo>
                  <a:pt x="406529" y="13091"/>
                  <a:pt x="237935" y="46821"/>
                  <a:pt x="0" y="18288"/>
                </a:cubicBezTo>
                <a:cubicBezTo>
                  <a:pt x="-348" y="10388"/>
                  <a:pt x="-12" y="3969"/>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shot of selecting 'repeat header rows' in Layout ribbon">
            <a:extLst>
              <a:ext uri="{FF2B5EF4-FFF2-40B4-BE49-F238E27FC236}">
                <a16:creationId xmlns:a16="http://schemas.microsoft.com/office/drawing/2014/main" id="{4862A1B2-BA81-BC51-31E1-91BE6A5762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1227" y="4194809"/>
            <a:ext cx="8338709" cy="18345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3421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True Tables Examples</a:t>
            </a:r>
          </a:p>
        </p:txBody>
      </p:sp>
      <p:sp>
        <p:nvSpPr>
          <p:cNvPr id="3" name="TextBox 2">
            <a:extLst>
              <a:ext uri="{FF2B5EF4-FFF2-40B4-BE49-F238E27FC236}">
                <a16:creationId xmlns:a16="http://schemas.microsoft.com/office/drawing/2014/main" id="{F08306FC-DF5E-3663-709F-A392B558AAC6}"/>
              </a:ext>
            </a:extLst>
          </p:cNvPr>
          <p:cNvSpPr txBox="1"/>
          <p:nvPr/>
        </p:nvSpPr>
        <p:spPr>
          <a:xfrm>
            <a:off x="669036" y="1519471"/>
            <a:ext cx="3022600" cy="400110"/>
          </a:xfrm>
          <a:prstGeom prst="rect">
            <a:avLst/>
          </a:prstGeom>
          <a:noFill/>
        </p:spPr>
        <p:txBody>
          <a:bodyPr wrap="square" rtlCol="0">
            <a:spAutoFit/>
          </a:bodyPr>
          <a:lstStyle/>
          <a:p>
            <a:r>
              <a:rPr lang="en-US" sz="2000" b="1"/>
              <a:t>Inaccessible Table</a:t>
            </a:r>
          </a:p>
        </p:txBody>
      </p:sp>
      <p:graphicFrame>
        <p:nvGraphicFramePr>
          <p:cNvPr id="5" name="Table 4" descr="Incorrectly formatted table">
            <a:extLst>
              <a:ext uri="{FF2B5EF4-FFF2-40B4-BE49-F238E27FC236}">
                <a16:creationId xmlns:a16="http://schemas.microsoft.com/office/drawing/2014/main" id="{29E6DF14-7A33-6572-5CCD-54858A4503BB}"/>
              </a:ext>
            </a:extLst>
          </p:cNvPr>
          <p:cNvGraphicFramePr>
            <a:graphicFrameLocks noGrp="1"/>
          </p:cNvGraphicFramePr>
          <p:nvPr/>
        </p:nvGraphicFramePr>
        <p:xfrm>
          <a:off x="669036" y="1933609"/>
          <a:ext cx="8128000" cy="111252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3088057925"/>
                    </a:ext>
                  </a:extLst>
                </a:gridCol>
                <a:gridCol w="4064000">
                  <a:extLst>
                    <a:ext uri="{9D8B030D-6E8A-4147-A177-3AD203B41FA5}">
                      <a16:colId xmlns:a16="http://schemas.microsoft.com/office/drawing/2014/main" val="3727924714"/>
                    </a:ext>
                  </a:extLst>
                </a:gridCol>
              </a:tblGrid>
              <a:tr h="370840">
                <a:tc>
                  <a:txBody>
                    <a:bodyPr/>
                    <a:lstStyle/>
                    <a:p>
                      <a:r>
                        <a:rPr lang="en-US"/>
                        <a:t>Karen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Jonathan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0844813"/>
                  </a:ext>
                </a:extLst>
              </a:tr>
              <a:tr h="370840">
                <a:tc>
                  <a:txBody>
                    <a:bodyPr/>
                    <a:lstStyle/>
                    <a:p>
                      <a:r>
                        <a:rPr lang="en-US"/>
                        <a:t>(860) 486-0506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(860) 486-1234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7803433"/>
                  </a:ext>
                </a:extLst>
              </a:tr>
              <a:tr h="370840">
                <a:tc>
                  <a:txBody>
                    <a:bodyPr/>
                    <a:lstStyle/>
                    <a:p>
                      <a:r>
                        <a:rPr lang="en-US">
                          <a:hlinkClick r:id="rId3" tooltip="Email Karen Skudlarek"/>
                        </a:rPr>
                        <a:t>karen.skudlarek@uconn.edu</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hlinkClick r:id="rId4" tooltip="Email Jonathan Husky"/>
                        </a:rPr>
                        <a:t>jonathan.husky@uconn.edu</a:t>
                      </a:r>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2194830"/>
                  </a:ext>
                </a:extLst>
              </a:tr>
            </a:tbl>
          </a:graphicData>
        </a:graphic>
      </p:graphicFrame>
      <p:sp>
        <p:nvSpPr>
          <p:cNvPr id="4" name="TextBox 3">
            <a:extLst>
              <a:ext uri="{FF2B5EF4-FFF2-40B4-BE49-F238E27FC236}">
                <a16:creationId xmlns:a16="http://schemas.microsoft.com/office/drawing/2014/main" id="{908C75C8-5895-9B77-2DB4-D1F5EE797156}"/>
              </a:ext>
            </a:extLst>
          </p:cNvPr>
          <p:cNvSpPr txBox="1"/>
          <p:nvPr/>
        </p:nvSpPr>
        <p:spPr>
          <a:xfrm>
            <a:off x="669036" y="3721395"/>
            <a:ext cx="3022600" cy="400110"/>
          </a:xfrm>
          <a:prstGeom prst="rect">
            <a:avLst/>
          </a:prstGeom>
          <a:noFill/>
        </p:spPr>
        <p:txBody>
          <a:bodyPr wrap="square" rtlCol="0">
            <a:spAutoFit/>
          </a:bodyPr>
          <a:lstStyle/>
          <a:p>
            <a:r>
              <a:rPr lang="en-US" sz="2000" b="1"/>
              <a:t>Accessible Table</a:t>
            </a:r>
          </a:p>
        </p:txBody>
      </p:sp>
      <p:graphicFrame>
        <p:nvGraphicFramePr>
          <p:cNvPr id="6" name="Table 7" descr="Correctly formatted table">
            <a:extLst>
              <a:ext uri="{FF2B5EF4-FFF2-40B4-BE49-F238E27FC236}">
                <a16:creationId xmlns:a16="http://schemas.microsoft.com/office/drawing/2014/main" id="{865E8BBB-16DF-2ED0-7991-9CD25F6710EF}"/>
              </a:ext>
            </a:extLst>
          </p:cNvPr>
          <p:cNvGraphicFramePr>
            <a:graphicFrameLocks noGrp="1"/>
          </p:cNvGraphicFramePr>
          <p:nvPr/>
        </p:nvGraphicFramePr>
        <p:xfrm>
          <a:off x="669036" y="4226009"/>
          <a:ext cx="8726424" cy="1112520"/>
        </p:xfrm>
        <a:graphic>
          <a:graphicData uri="http://schemas.openxmlformats.org/drawingml/2006/table">
            <a:tbl>
              <a:tblPr firstRow="1" bandRow="1">
                <a:tableStyleId>{2D5ABB26-0587-4C30-8999-92F81FD0307C}</a:tableStyleId>
              </a:tblPr>
              <a:tblGrid>
                <a:gridCol w="2908808">
                  <a:extLst>
                    <a:ext uri="{9D8B030D-6E8A-4147-A177-3AD203B41FA5}">
                      <a16:colId xmlns:a16="http://schemas.microsoft.com/office/drawing/2014/main" val="2853097926"/>
                    </a:ext>
                  </a:extLst>
                </a:gridCol>
                <a:gridCol w="2908808">
                  <a:extLst>
                    <a:ext uri="{9D8B030D-6E8A-4147-A177-3AD203B41FA5}">
                      <a16:colId xmlns:a16="http://schemas.microsoft.com/office/drawing/2014/main" val="3521296367"/>
                    </a:ext>
                  </a:extLst>
                </a:gridCol>
                <a:gridCol w="2908808">
                  <a:extLst>
                    <a:ext uri="{9D8B030D-6E8A-4147-A177-3AD203B41FA5}">
                      <a16:colId xmlns:a16="http://schemas.microsoft.com/office/drawing/2014/main" val="1062681916"/>
                    </a:ext>
                  </a:extLst>
                </a:gridCol>
              </a:tblGrid>
              <a:tr h="370840">
                <a:tc>
                  <a:txBody>
                    <a:bodyPr/>
                    <a:lstStyle/>
                    <a:p>
                      <a:r>
                        <a:rPr lang="en-US" b="1"/>
                        <a: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a:t>Phone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a:t>Email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129770"/>
                  </a:ext>
                </a:extLst>
              </a:tr>
              <a:tr h="370840">
                <a:tc>
                  <a:txBody>
                    <a:bodyPr/>
                    <a:lstStyle/>
                    <a:p>
                      <a:r>
                        <a:rPr lang="en-US"/>
                        <a:t>Karen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(860) 486-0506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hlinkClick r:id="rId3" tooltip="Email Karen Skudlarek"/>
                        </a:rPr>
                        <a:t>karen.skudlarek@uconn.edu</a:t>
                      </a:r>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3880955"/>
                  </a:ext>
                </a:extLst>
              </a:tr>
              <a:tr h="370840">
                <a:tc>
                  <a:txBody>
                    <a:bodyPr/>
                    <a:lstStyle/>
                    <a:p>
                      <a:r>
                        <a:rPr lang="en-US"/>
                        <a:t>Jonathan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t>(860) 486-1234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hlinkClick r:id="rId4" tooltip="Email Jonathan Husky"/>
                        </a:rPr>
                        <a:t>jonathan.husky@uconn.edu</a:t>
                      </a:r>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5138"/>
                  </a:ext>
                </a:extLst>
              </a:tr>
            </a:tbl>
          </a:graphicData>
        </a:graphic>
      </p:graphicFrame>
      <p:sp>
        <p:nvSpPr>
          <p:cNvPr id="10" name="sketch line">
            <a:extLst>
              <a:ext uri="{FF2B5EF4-FFF2-40B4-BE49-F238E27FC236}">
                <a16:creationId xmlns:a16="http://schemas.microsoft.com/office/drawing/2014/main" id="{DE978C5C-69E1-44DE-C90B-76D47D052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4297680" cy="18288"/>
          </a:xfrm>
          <a:custGeom>
            <a:avLst/>
            <a:gdLst>
              <a:gd name="connsiteX0" fmla="*/ 0 w 4297680"/>
              <a:gd name="connsiteY0" fmla="*/ 0 h 18288"/>
              <a:gd name="connsiteX1" fmla="*/ 570977 w 4297680"/>
              <a:gd name="connsiteY1" fmla="*/ 0 h 18288"/>
              <a:gd name="connsiteX2" fmla="*/ 1056001 w 4297680"/>
              <a:gd name="connsiteY2" fmla="*/ 0 h 18288"/>
              <a:gd name="connsiteX3" fmla="*/ 1584002 w 4297680"/>
              <a:gd name="connsiteY3" fmla="*/ 0 h 18288"/>
              <a:gd name="connsiteX4" fmla="*/ 2240933 w 4297680"/>
              <a:gd name="connsiteY4" fmla="*/ 0 h 18288"/>
              <a:gd name="connsiteX5" fmla="*/ 2811911 w 4297680"/>
              <a:gd name="connsiteY5" fmla="*/ 0 h 18288"/>
              <a:gd name="connsiteX6" fmla="*/ 3339911 w 4297680"/>
              <a:gd name="connsiteY6" fmla="*/ 0 h 18288"/>
              <a:gd name="connsiteX7" fmla="*/ 4297680 w 4297680"/>
              <a:gd name="connsiteY7" fmla="*/ 0 h 18288"/>
              <a:gd name="connsiteX8" fmla="*/ 4297680 w 4297680"/>
              <a:gd name="connsiteY8" fmla="*/ 18288 h 18288"/>
              <a:gd name="connsiteX9" fmla="*/ 3683726 w 4297680"/>
              <a:gd name="connsiteY9" fmla="*/ 18288 h 18288"/>
              <a:gd name="connsiteX10" fmla="*/ 3155725 w 4297680"/>
              <a:gd name="connsiteY10" fmla="*/ 18288 h 18288"/>
              <a:gd name="connsiteX11" fmla="*/ 2455817 w 4297680"/>
              <a:gd name="connsiteY11" fmla="*/ 18288 h 18288"/>
              <a:gd name="connsiteX12" fmla="*/ 1884840 w 4297680"/>
              <a:gd name="connsiteY12" fmla="*/ 18288 h 18288"/>
              <a:gd name="connsiteX13" fmla="*/ 1399816 w 4297680"/>
              <a:gd name="connsiteY13" fmla="*/ 18288 h 18288"/>
              <a:gd name="connsiteX14" fmla="*/ 742885 w 4297680"/>
              <a:gd name="connsiteY14" fmla="*/ 18288 h 18288"/>
              <a:gd name="connsiteX15" fmla="*/ 0 w 4297680"/>
              <a:gd name="connsiteY15" fmla="*/ 18288 h 18288"/>
              <a:gd name="connsiteX16" fmla="*/ 0 w 429768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7680" h="18288" fill="none" extrusionOk="0">
                <a:moveTo>
                  <a:pt x="0" y="0"/>
                </a:moveTo>
                <a:cubicBezTo>
                  <a:pt x="146094" y="3127"/>
                  <a:pt x="343759" y="7995"/>
                  <a:pt x="570977" y="0"/>
                </a:cubicBezTo>
                <a:cubicBezTo>
                  <a:pt x="798195" y="-7995"/>
                  <a:pt x="902759" y="-5796"/>
                  <a:pt x="1056001" y="0"/>
                </a:cubicBezTo>
                <a:cubicBezTo>
                  <a:pt x="1209243" y="5796"/>
                  <a:pt x="1470271" y="2638"/>
                  <a:pt x="1584002" y="0"/>
                </a:cubicBezTo>
                <a:cubicBezTo>
                  <a:pt x="1697733" y="-2638"/>
                  <a:pt x="1991197" y="-6858"/>
                  <a:pt x="2240933" y="0"/>
                </a:cubicBezTo>
                <a:cubicBezTo>
                  <a:pt x="2490669" y="6858"/>
                  <a:pt x="2572241" y="5883"/>
                  <a:pt x="2811911" y="0"/>
                </a:cubicBezTo>
                <a:cubicBezTo>
                  <a:pt x="3051581" y="-5883"/>
                  <a:pt x="3090318" y="15945"/>
                  <a:pt x="3339911" y="0"/>
                </a:cubicBezTo>
                <a:cubicBezTo>
                  <a:pt x="3589504" y="-15945"/>
                  <a:pt x="3977703" y="-10276"/>
                  <a:pt x="4297680" y="0"/>
                </a:cubicBezTo>
                <a:cubicBezTo>
                  <a:pt x="4298078" y="7429"/>
                  <a:pt x="4297660" y="10822"/>
                  <a:pt x="4297680" y="18288"/>
                </a:cubicBezTo>
                <a:cubicBezTo>
                  <a:pt x="4081357" y="36358"/>
                  <a:pt x="3955792" y="347"/>
                  <a:pt x="3683726" y="18288"/>
                </a:cubicBezTo>
                <a:cubicBezTo>
                  <a:pt x="3411660" y="36229"/>
                  <a:pt x="3338531" y="20937"/>
                  <a:pt x="3155725" y="18288"/>
                </a:cubicBezTo>
                <a:cubicBezTo>
                  <a:pt x="2972919" y="15639"/>
                  <a:pt x="2691140" y="6691"/>
                  <a:pt x="2455817" y="18288"/>
                </a:cubicBezTo>
                <a:cubicBezTo>
                  <a:pt x="2220494" y="29885"/>
                  <a:pt x="2080688" y="26106"/>
                  <a:pt x="1884840" y="18288"/>
                </a:cubicBezTo>
                <a:cubicBezTo>
                  <a:pt x="1688992" y="10470"/>
                  <a:pt x="1518621" y="21440"/>
                  <a:pt x="1399816" y="18288"/>
                </a:cubicBezTo>
                <a:cubicBezTo>
                  <a:pt x="1281011" y="15136"/>
                  <a:pt x="1059106" y="3500"/>
                  <a:pt x="742885" y="18288"/>
                </a:cubicBezTo>
                <a:cubicBezTo>
                  <a:pt x="426664" y="33076"/>
                  <a:pt x="233308" y="21070"/>
                  <a:pt x="0" y="18288"/>
                </a:cubicBezTo>
                <a:cubicBezTo>
                  <a:pt x="-591" y="13205"/>
                  <a:pt x="-663" y="6329"/>
                  <a:pt x="0" y="0"/>
                </a:cubicBezTo>
                <a:close/>
              </a:path>
              <a:path w="4297680" h="18288" stroke="0" extrusionOk="0">
                <a:moveTo>
                  <a:pt x="0" y="0"/>
                </a:moveTo>
                <a:cubicBezTo>
                  <a:pt x="156616" y="10208"/>
                  <a:pt x="416138" y="-17316"/>
                  <a:pt x="570977" y="0"/>
                </a:cubicBezTo>
                <a:cubicBezTo>
                  <a:pt x="725816" y="17316"/>
                  <a:pt x="933157" y="19502"/>
                  <a:pt x="1056001" y="0"/>
                </a:cubicBezTo>
                <a:cubicBezTo>
                  <a:pt x="1178845" y="-19502"/>
                  <a:pt x="1415269" y="21672"/>
                  <a:pt x="1755909" y="0"/>
                </a:cubicBezTo>
                <a:cubicBezTo>
                  <a:pt x="2096549" y="-21672"/>
                  <a:pt x="2106033" y="-16025"/>
                  <a:pt x="2326887" y="0"/>
                </a:cubicBezTo>
                <a:cubicBezTo>
                  <a:pt x="2547741" y="16025"/>
                  <a:pt x="2734471" y="-1301"/>
                  <a:pt x="2897864" y="0"/>
                </a:cubicBezTo>
                <a:cubicBezTo>
                  <a:pt x="3061257" y="1301"/>
                  <a:pt x="3437308" y="15004"/>
                  <a:pt x="3597772" y="0"/>
                </a:cubicBezTo>
                <a:cubicBezTo>
                  <a:pt x="3758236" y="-15004"/>
                  <a:pt x="4111396" y="-5814"/>
                  <a:pt x="4297680" y="0"/>
                </a:cubicBezTo>
                <a:cubicBezTo>
                  <a:pt x="4296794" y="5429"/>
                  <a:pt x="4298501" y="14046"/>
                  <a:pt x="4297680" y="18288"/>
                </a:cubicBezTo>
                <a:cubicBezTo>
                  <a:pt x="4105192" y="8335"/>
                  <a:pt x="4027408" y="44040"/>
                  <a:pt x="3769679" y="18288"/>
                </a:cubicBezTo>
                <a:cubicBezTo>
                  <a:pt x="3511950" y="-7464"/>
                  <a:pt x="3437812" y="5242"/>
                  <a:pt x="3155725" y="18288"/>
                </a:cubicBezTo>
                <a:cubicBezTo>
                  <a:pt x="2873638" y="31334"/>
                  <a:pt x="2780626" y="11165"/>
                  <a:pt x="2541771" y="18288"/>
                </a:cubicBezTo>
                <a:cubicBezTo>
                  <a:pt x="2302916" y="25411"/>
                  <a:pt x="2145438" y="37138"/>
                  <a:pt x="1970793" y="18288"/>
                </a:cubicBezTo>
                <a:cubicBezTo>
                  <a:pt x="1796148" y="-562"/>
                  <a:pt x="1583275" y="5366"/>
                  <a:pt x="1270885" y="18288"/>
                </a:cubicBezTo>
                <a:cubicBezTo>
                  <a:pt x="958495" y="31210"/>
                  <a:pt x="718406" y="2959"/>
                  <a:pt x="570977" y="18288"/>
                </a:cubicBezTo>
                <a:cubicBezTo>
                  <a:pt x="423548" y="33617"/>
                  <a:pt x="234119" y="21361"/>
                  <a:pt x="0" y="18288"/>
                </a:cubicBezTo>
                <a:cubicBezTo>
                  <a:pt x="668" y="13665"/>
                  <a:pt x="578" y="5675"/>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78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Cambria" panose="02040503050406030204" pitchFamily="18" charset="0"/>
                <a:ea typeface="Cambria" panose="02040503050406030204" pitchFamily="18" charset="0"/>
              </a:rPr>
              <a:t>Ensure Proper Color Contrast</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05985"/>
            <a:ext cx="10684764" cy="1112405"/>
          </a:xfrm>
        </p:spPr>
        <p:txBody>
          <a:bodyPr vert="horz" lIns="91440" tIns="45720" rIns="91440" bIns="45720" rtlCol="0" anchor="t">
            <a:noAutofit/>
          </a:bodyPr>
          <a:lstStyle/>
          <a:p>
            <a:r>
              <a:rPr lang="en-US">
                <a:ea typeface="+mn-lt"/>
                <a:cs typeface="+mn-lt"/>
              </a:rPr>
              <a:t>Use </a:t>
            </a:r>
            <a:r>
              <a:rPr lang="en-US">
                <a:ea typeface="+mn-lt"/>
                <a:cs typeface="+mn-lt"/>
                <a:hlinkClick r:id="rId3"/>
              </a:rPr>
              <a:t>Colour Contrast Analyser</a:t>
            </a:r>
            <a:r>
              <a:rPr lang="en-US">
                <a:ea typeface="+mn-lt"/>
                <a:cs typeface="+mn-lt"/>
              </a:rPr>
              <a:t> or </a:t>
            </a:r>
            <a:r>
              <a:rPr lang="en-US">
                <a:ea typeface="+mn-lt"/>
                <a:cs typeface="+mn-lt"/>
                <a:hlinkClick r:id="rId4"/>
              </a:rPr>
              <a:t>Color Contrast Pal</a:t>
            </a:r>
            <a:r>
              <a:rPr lang="en-US">
                <a:ea typeface="+mn-lt"/>
                <a:cs typeface="+mn-lt"/>
              </a:rPr>
              <a:t> or </a:t>
            </a:r>
            <a:r>
              <a:rPr lang="en-US">
                <a:ea typeface="+mn-lt"/>
                <a:cs typeface="+mn-lt"/>
                <a:hlinkClick r:id="rId5"/>
              </a:rPr>
              <a:t>WebAIM Website</a:t>
            </a:r>
            <a:endParaRPr lang="en-US">
              <a:ea typeface="+mn-lt"/>
              <a:cs typeface="+mn-lt"/>
            </a:endParaRPr>
          </a:p>
          <a:p>
            <a:r>
              <a:rPr lang="en-US">
                <a:ea typeface="+mn-lt"/>
                <a:cs typeface="+mn-lt"/>
              </a:rPr>
              <a:t>WCAG Standard: 4.51:1 Ratio</a:t>
            </a:r>
            <a:endParaRPr lang="en-US" sz="3200">
              <a:ea typeface="+mn-lt"/>
              <a:cs typeface="+mn-lt"/>
            </a:endParaRPr>
          </a:p>
        </p:txBody>
      </p:sp>
      <p:pic>
        <p:nvPicPr>
          <p:cNvPr id="5" name="Picture 4" descr="Contrast ratios on a scale from 1:1 to 21:1">
            <a:extLst>
              <a:ext uri="{FF2B5EF4-FFF2-40B4-BE49-F238E27FC236}">
                <a16:creationId xmlns:a16="http://schemas.microsoft.com/office/drawing/2014/main" id="{9B3ACA3A-A77C-7764-F36C-AC881BE92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9062" y="3268979"/>
            <a:ext cx="8229328" cy="288026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CF83E7E-0FCB-FB4C-6978-6505C7502429}"/>
              </a:ext>
            </a:extLst>
          </p:cNvPr>
          <p:cNvSpPr txBox="1"/>
          <p:nvPr/>
        </p:nvSpPr>
        <p:spPr>
          <a:xfrm>
            <a:off x="8206740" y="6179851"/>
            <a:ext cx="1977390" cy="369332"/>
          </a:xfrm>
          <a:prstGeom prst="rect">
            <a:avLst/>
          </a:prstGeom>
          <a:noFill/>
        </p:spPr>
        <p:txBody>
          <a:bodyPr wrap="square" rtlCol="0">
            <a:spAutoFit/>
          </a:bodyPr>
          <a:lstStyle/>
          <a:p>
            <a:r>
              <a:rPr lang="en-US"/>
              <a:t>Source: </a:t>
            </a:r>
            <a:r>
              <a:rPr lang="en-US">
                <a:hlinkClick r:id="rId7"/>
              </a:rPr>
              <a:t>AudioEye</a:t>
            </a:r>
            <a:endParaRPr lang="en-US"/>
          </a:p>
        </p:txBody>
      </p:sp>
      <p:sp>
        <p:nvSpPr>
          <p:cNvPr id="9" name="sketch line">
            <a:extLst>
              <a:ext uri="{FF2B5EF4-FFF2-40B4-BE49-F238E27FC236}">
                <a16:creationId xmlns:a16="http://schemas.microsoft.com/office/drawing/2014/main" id="{DFAAA8CF-425E-2033-2586-C5C4E7889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6675120" cy="18288"/>
          </a:xfrm>
          <a:custGeom>
            <a:avLst/>
            <a:gdLst>
              <a:gd name="connsiteX0" fmla="*/ 0 w 6675120"/>
              <a:gd name="connsiteY0" fmla="*/ 0 h 18288"/>
              <a:gd name="connsiteX1" fmla="*/ 667512 w 6675120"/>
              <a:gd name="connsiteY1" fmla="*/ 0 h 18288"/>
              <a:gd name="connsiteX2" fmla="*/ 1335024 w 6675120"/>
              <a:gd name="connsiteY2" fmla="*/ 0 h 18288"/>
              <a:gd name="connsiteX3" fmla="*/ 2002536 w 6675120"/>
              <a:gd name="connsiteY3" fmla="*/ 0 h 18288"/>
              <a:gd name="connsiteX4" fmla="*/ 2803550 w 6675120"/>
              <a:gd name="connsiteY4" fmla="*/ 0 h 18288"/>
              <a:gd name="connsiteX5" fmla="*/ 3537814 w 6675120"/>
              <a:gd name="connsiteY5" fmla="*/ 0 h 18288"/>
              <a:gd name="connsiteX6" fmla="*/ 4005072 w 6675120"/>
              <a:gd name="connsiteY6" fmla="*/ 0 h 18288"/>
              <a:gd name="connsiteX7" fmla="*/ 4605833 w 6675120"/>
              <a:gd name="connsiteY7" fmla="*/ 0 h 18288"/>
              <a:gd name="connsiteX8" fmla="*/ 5406847 w 6675120"/>
              <a:gd name="connsiteY8" fmla="*/ 0 h 18288"/>
              <a:gd name="connsiteX9" fmla="*/ 6074359 w 6675120"/>
              <a:gd name="connsiteY9" fmla="*/ 0 h 18288"/>
              <a:gd name="connsiteX10" fmla="*/ 6675120 w 6675120"/>
              <a:gd name="connsiteY10" fmla="*/ 0 h 18288"/>
              <a:gd name="connsiteX11" fmla="*/ 6675120 w 6675120"/>
              <a:gd name="connsiteY11" fmla="*/ 18288 h 18288"/>
              <a:gd name="connsiteX12" fmla="*/ 6141110 w 6675120"/>
              <a:gd name="connsiteY12" fmla="*/ 18288 h 18288"/>
              <a:gd name="connsiteX13" fmla="*/ 5340096 w 6675120"/>
              <a:gd name="connsiteY13" fmla="*/ 18288 h 18288"/>
              <a:gd name="connsiteX14" fmla="*/ 4806086 w 6675120"/>
              <a:gd name="connsiteY14" fmla="*/ 18288 h 18288"/>
              <a:gd name="connsiteX15" fmla="*/ 4338828 w 6675120"/>
              <a:gd name="connsiteY15" fmla="*/ 18288 h 18288"/>
              <a:gd name="connsiteX16" fmla="*/ 3871570 w 6675120"/>
              <a:gd name="connsiteY16" fmla="*/ 18288 h 18288"/>
              <a:gd name="connsiteX17" fmla="*/ 3137306 w 6675120"/>
              <a:gd name="connsiteY17" fmla="*/ 18288 h 18288"/>
              <a:gd name="connsiteX18" fmla="*/ 2670048 w 6675120"/>
              <a:gd name="connsiteY18" fmla="*/ 18288 h 18288"/>
              <a:gd name="connsiteX19" fmla="*/ 2002536 w 6675120"/>
              <a:gd name="connsiteY19" fmla="*/ 18288 h 18288"/>
              <a:gd name="connsiteX20" fmla="*/ 1468526 w 6675120"/>
              <a:gd name="connsiteY20" fmla="*/ 18288 h 18288"/>
              <a:gd name="connsiteX21" fmla="*/ 801014 w 6675120"/>
              <a:gd name="connsiteY21" fmla="*/ 18288 h 18288"/>
              <a:gd name="connsiteX22" fmla="*/ 0 w 6675120"/>
              <a:gd name="connsiteY22" fmla="*/ 18288 h 18288"/>
              <a:gd name="connsiteX23" fmla="*/ 0 w 667512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75120" h="18288" fill="none" extrusionOk="0">
                <a:moveTo>
                  <a:pt x="0" y="0"/>
                </a:moveTo>
                <a:cubicBezTo>
                  <a:pt x="264947" y="4196"/>
                  <a:pt x="337780" y="-25883"/>
                  <a:pt x="667512" y="0"/>
                </a:cubicBezTo>
                <a:cubicBezTo>
                  <a:pt x="997244" y="25883"/>
                  <a:pt x="1086242" y="12860"/>
                  <a:pt x="1335024" y="0"/>
                </a:cubicBezTo>
                <a:cubicBezTo>
                  <a:pt x="1583806" y="-12860"/>
                  <a:pt x="1824608" y="2083"/>
                  <a:pt x="2002536" y="0"/>
                </a:cubicBezTo>
                <a:cubicBezTo>
                  <a:pt x="2180464" y="-2083"/>
                  <a:pt x="2457569" y="22874"/>
                  <a:pt x="2803550" y="0"/>
                </a:cubicBezTo>
                <a:cubicBezTo>
                  <a:pt x="3149531" y="-22874"/>
                  <a:pt x="3189875" y="-8846"/>
                  <a:pt x="3537814" y="0"/>
                </a:cubicBezTo>
                <a:cubicBezTo>
                  <a:pt x="3885753" y="8846"/>
                  <a:pt x="3821119" y="-23096"/>
                  <a:pt x="4005072" y="0"/>
                </a:cubicBezTo>
                <a:cubicBezTo>
                  <a:pt x="4189025" y="23096"/>
                  <a:pt x="4365636" y="-24898"/>
                  <a:pt x="4605833" y="0"/>
                </a:cubicBezTo>
                <a:cubicBezTo>
                  <a:pt x="4846030" y="24898"/>
                  <a:pt x="5227717" y="23706"/>
                  <a:pt x="5406847" y="0"/>
                </a:cubicBezTo>
                <a:cubicBezTo>
                  <a:pt x="5585977" y="-23706"/>
                  <a:pt x="5924251" y="9394"/>
                  <a:pt x="6074359" y="0"/>
                </a:cubicBezTo>
                <a:cubicBezTo>
                  <a:pt x="6224467" y="-9394"/>
                  <a:pt x="6490073" y="-10441"/>
                  <a:pt x="6675120" y="0"/>
                </a:cubicBezTo>
                <a:cubicBezTo>
                  <a:pt x="6675319" y="6953"/>
                  <a:pt x="6675571" y="11564"/>
                  <a:pt x="6675120" y="18288"/>
                </a:cubicBezTo>
                <a:cubicBezTo>
                  <a:pt x="6553601" y="-7864"/>
                  <a:pt x="6248325" y="7529"/>
                  <a:pt x="6141110" y="18288"/>
                </a:cubicBezTo>
                <a:cubicBezTo>
                  <a:pt x="6033895" y="29048"/>
                  <a:pt x="5505724" y="15318"/>
                  <a:pt x="5340096" y="18288"/>
                </a:cubicBezTo>
                <a:cubicBezTo>
                  <a:pt x="5174468" y="21258"/>
                  <a:pt x="4994269" y="24023"/>
                  <a:pt x="4806086" y="18288"/>
                </a:cubicBezTo>
                <a:cubicBezTo>
                  <a:pt x="4617903" y="12554"/>
                  <a:pt x="4469609" y="1209"/>
                  <a:pt x="4338828" y="18288"/>
                </a:cubicBezTo>
                <a:cubicBezTo>
                  <a:pt x="4208047" y="35367"/>
                  <a:pt x="3989786" y="11302"/>
                  <a:pt x="3871570" y="18288"/>
                </a:cubicBezTo>
                <a:cubicBezTo>
                  <a:pt x="3753354" y="25274"/>
                  <a:pt x="3330063" y="41200"/>
                  <a:pt x="3137306" y="18288"/>
                </a:cubicBezTo>
                <a:cubicBezTo>
                  <a:pt x="2944549" y="-4624"/>
                  <a:pt x="2883437" y="21433"/>
                  <a:pt x="2670048" y="18288"/>
                </a:cubicBezTo>
                <a:cubicBezTo>
                  <a:pt x="2456659" y="15143"/>
                  <a:pt x="2228721" y="31901"/>
                  <a:pt x="2002536" y="18288"/>
                </a:cubicBezTo>
                <a:cubicBezTo>
                  <a:pt x="1776351" y="4675"/>
                  <a:pt x="1594704" y="29342"/>
                  <a:pt x="1468526" y="18288"/>
                </a:cubicBezTo>
                <a:cubicBezTo>
                  <a:pt x="1342348" y="7235"/>
                  <a:pt x="970664" y="16535"/>
                  <a:pt x="801014" y="18288"/>
                </a:cubicBezTo>
                <a:cubicBezTo>
                  <a:pt x="631364" y="20041"/>
                  <a:pt x="249888" y="-2384"/>
                  <a:pt x="0" y="18288"/>
                </a:cubicBezTo>
                <a:cubicBezTo>
                  <a:pt x="-471" y="14257"/>
                  <a:pt x="855" y="6830"/>
                  <a:pt x="0" y="0"/>
                </a:cubicBezTo>
                <a:close/>
              </a:path>
              <a:path w="6675120" h="18288" stroke="0" extrusionOk="0">
                <a:moveTo>
                  <a:pt x="0" y="0"/>
                </a:moveTo>
                <a:cubicBezTo>
                  <a:pt x="141353" y="5871"/>
                  <a:pt x="367508" y="5314"/>
                  <a:pt x="600761" y="0"/>
                </a:cubicBezTo>
                <a:cubicBezTo>
                  <a:pt x="834014" y="-5314"/>
                  <a:pt x="864347" y="-22719"/>
                  <a:pt x="1068019" y="0"/>
                </a:cubicBezTo>
                <a:cubicBezTo>
                  <a:pt x="1271691" y="22719"/>
                  <a:pt x="1678197" y="-21504"/>
                  <a:pt x="1869034" y="0"/>
                </a:cubicBezTo>
                <a:cubicBezTo>
                  <a:pt x="2059871" y="21504"/>
                  <a:pt x="2328430" y="26323"/>
                  <a:pt x="2469794" y="0"/>
                </a:cubicBezTo>
                <a:cubicBezTo>
                  <a:pt x="2611158" y="-26323"/>
                  <a:pt x="2788251" y="-10120"/>
                  <a:pt x="3070555" y="0"/>
                </a:cubicBezTo>
                <a:cubicBezTo>
                  <a:pt x="3352859" y="10120"/>
                  <a:pt x="3622277" y="-34482"/>
                  <a:pt x="3871570" y="0"/>
                </a:cubicBezTo>
                <a:cubicBezTo>
                  <a:pt x="4120863" y="34482"/>
                  <a:pt x="4160231" y="-8921"/>
                  <a:pt x="4405579" y="0"/>
                </a:cubicBezTo>
                <a:cubicBezTo>
                  <a:pt x="4650927" y="8921"/>
                  <a:pt x="5018589" y="-9017"/>
                  <a:pt x="5206594" y="0"/>
                </a:cubicBezTo>
                <a:cubicBezTo>
                  <a:pt x="5394600" y="9017"/>
                  <a:pt x="5721981" y="-4027"/>
                  <a:pt x="6007608" y="0"/>
                </a:cubicBezTo>
                <a:cubicBezTo>
                  <a:pt x="6293235" y="4027"/>
                  <a:pt x="6422836" y="12919"/>
                  <a:pt x="6675120" y="0"/>
                </a:cubicBezTo>
                <a:cubicBezTo>
                  <a:pt x="6674746" y="4865"/>
                  <a:pt x="6675067" y="13608"/>
                  <a:pt x="6675120" y="18288"/>
                </a:cubicBezTo>
                <a:cubicBezTo>
                  <a:pt x="6323659" y="11415"/>
                  <a:pt x="6287932" y="25618"/>
                  <a:pt x="5940857" y="18288"/>
                </a:cubicBezTo>
                <a:cubicBezTo>
                  <a:pt x="5593782" y="10958"/>
                  <a:pt x="5307601" y="34491"/>
                  <a:pt x="5139842" y="18288"/>
                </a:cubicBezTo>
                <a:cubicBezTo>
                  <a:pt x="4972083" y="2085"/>
                  <a:pt x="4678618" y="48151"/>
                  <a:pt x="4338828" y="18288"/>
                </a:cubicBezTo>
                <a:cubicBezTo>
                  <a:pt x="3999038" y="-11575"/>
                  <a:pt x="3986302" y="34705"/>
                  <a:pt x="3804818" y="18288"/>
                </a:cubicBezTo>
                <a:cubicBezTo>
                  <a:pt x="3623334" y="1872"/>
                  <a:pt x="3381257" y="-3868"/>
                  <a:pt x="3137306" y="18288"/>
                </a:cubicBezTo>
                <a:cubicBezTo>
                  <a:pt x="2893355" y="40444"/>
                  <a:pt x="2705604" y="56957"/>
                  <a:pt x="2336292" y="18288"/>
                </a:cubicBezTo>
                <a:cubicBezTo>
                  <a:pt x="1966980" y="-20381"/>
                  <a:pt x="1971276" y="-14782"/>
                  <a:pt x="1668780" y="18288"/>
                </a:cubicBezTo>
                <a:cubicBezTo>
                  <a:pt x="1366284" y="51358"/>
                  <a:pt x="1334990" y="-4939"/>
                  <a:pt x="1201522" y="18288"/>
                </a:cubicBezTo>
                <a:cubicBezTo>
                  <a:pt x="1068054" y="41515"/>
                  <a:pt x="845720" y="40960"/>
                  <a:pt x="667512" y="18288"/>
                </a:cubicBezTo>
                <a:cubicBezTo>
                  <a:pt x="489304" y="-4384"/>
                  <a:pt x="263839" y="43234"/>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041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Cambria" panose="02040503050406030204" pitchFamily="18" charset="0"/>
                <a:ea typeface="Cambria" panose="02040503050406030204" pitchFamily="18" charset="0"/>
              </a:rPr>
              <a:t>Color Contrast/Visibility Chart</a:t>
            </a:r>
          </a:p>
        </p:txBody>
      </p:sp>
      <p:sp>
        <p:nvSpPr>
          <p:cNvPr id="9" name="sketch line">
            <a:extLst>
              <a:ext uri="{FF2B5EF4-FFF2-40B4-BE49-F238E27FC236}">
                <a16:creationId xmlns:a16="http://schemas.microsoft.com/office/drawing/2014/main" id="{DFAAA8CF-425E-2033-2586-C5C4E7889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6675120" cy="18288"/>
          </a:xfrm>
          <a:custGeom>
            <a:avLst/>
            <a:gdLst>
              <a:gd name="connsiteX0" fmla="*/ 0 w 6675120"/>
              <a:gd name="connsiteY0" fmla="*/ 0 h 18288"/>
              <a:gd name="connsiteX1" fmla="*/ 667512 w 6675120"/>
              <a:gd name="connsiteY1" fmla="*/ 0 h 18288"/>
              <a:gd name="connsiteX2" fmla="*/ 1335024 w 6675120"/>
              <a:gd name="connsiteY2" fmla="*/ 0 h 18288"/>
              <a:gd name="connsiteX3" fmla="*/ 2002536 w 6675120"/>
              <a:gd name="connsiteY3" fmla="*/ 0 h 18288"/>
              <a:gd name="connsiteX4" fmla="*/ 2803550 w 6675120"/>
              <a:gd name="connsiteY4" fmla="*/ 0 h 18288"/>
              <a:gd name="connsiteX5" fmla="*/ 3537814 w 6675120"/>
              <a:gd name="connsiteY5" fmla="*/ 0 h 18288"/>
              <a:gd name="connsiteX6" fmla="*/ 4005072 w 6675120"/>
              <a:gd name="connsiteY6" fmla="*/ 0 h 18288"/>
              <a:gd name="connsiteX7" fmla="*/ 4605833 w 6675120"/>
              <a:gd name="connsiteY7" fmla="*/ 0 h 18288"/>
              <a:gd name="connsiteX8" fmla="*/ 5406847 w 6675120"/>
              <a:gd name="connsiteY8" fmla="*/ 0 h 18288"/>
              <a:gd name="connsiteX9" fmla="*/ 6074359 w 6675120"/>
              <a:gd name="connsiteY9" fmla="*/ 0 h 18288"/>
              <a:gd name="connsiteX10" fmla="*/ 6675120 w 6675120"/>
              <a:gd name="connsiteY10" fmla="*/ 0 h 18288"/>
              <a:gd name="connsiteX11" fmla="*/ 6675120 w 6675120"/>
              <a:gd name="connsiteY11" fmla="*/ 18288 h 18288"/>
              <a:gd name="connsiteX12" fmla="*/ 6141110 w 6675120"/>
              <a:gd name="connsiteY12" fmla="*/ 18288 h 18288"/>
              <a:gd name="connsiteX13" fmla="*/ 5340096 w 6675120"/>
              <a:gd name="connsiteY13" fmla="*/ 18288 h 18288"/>
              <a:gd name="connsiteX14" fmla="*/ 4806086 w 6675120"/>
              <a:gd name="connsiteY14" fmla="*/ 18288 h 18288"/>
              <a:gd name="connsiteX15" fmla="*/ 4338828 w 6675120"/>
              <a:gd name="connsiteY15" fmla="*/ 18288 h 18288"/>
              <a:gd name="connsiteX16" fmla="*/ 3871570 w 6675120"/>
              <a:gd name="connsiteY16" fmla="*/ 18288 h 18288"/>
              <a:gd name="connsiteX17" fmla="*/ 3137306 w 6675120"/>
              <a:gd name="connsiteY17" fmla="*/ 18288 h 18288"/>
              <a:gd name="connsiteX18" fmla="*/ 2670048 w 6675120"/>
              <a:gd name="connsiteY18" fmla="*/ 18288 h 18288"/>
              <a:gd name="connsiteX19" fmla="*/ 2002536 w 6675120"/>
              <a:gd name="connsiteY19" fmla="*/ 18288 h 18288"/>
              <a:gd name="connsiteX20" fmla="*/ 1468526 w 6675120"/>
              <a:gd name="connsiteY20" fmla="*/ 18288 h 18288"/>
              <a:gd name="connsiteX21" fmla="*/ 801014 w 6675120"/>
              <a:gd name="connsiteY21" fmla="*/ 18288 h 18288"/>
              <a:gd name="connsiteX22" fmla="*/ 0 w 6675120"/>
              <a:gd name="connsiteY22" fmla="*/ 18288 h 18288"/>
              <a:gd name="connsiteX23" fmla="*/ 0 w 667512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75120" h="18288" fill="none" extrusionOk="0">
                <a:moveTo>
                  <a:pt x="0" y="0"/>
                </a:moveTo>
                <a:cubicBezTo>
                  <a:pt x="264947" y="4196"/>
                  <a:pt x="337780" y="-25883"/>
                  <a:pt x="667512" y="0"/>
                </a:cubicBezTo>
                <a:cubicBezTo>
                  <a:pt x="997244" y="25883"/>
                  <a:pt x="1086242" y="12860"/>
                  <a:pt x="1335024" y="0"/>
                </a:cubicBezTo>
                <a:cubicBezTo>
                  <a:pt x="1583806" y="-12860"/>
                  <a:pt x="1824608" y="2083"/>
                  <a:pt x="2002536" y="0"/>
                </a:cubicBezTo>
                <a:cubicBezTo>
                  <a:pt x="2180464" y="-2083"/>
                  <a:pt x="2457569" y="22874"/>
                  <a:pt x="2803550" y="0"/>
                </a:cubicBezTo>
                <a:cubicBezTo>
                  <a:pt x="3149531" y="-22874"/>
                  <a:pt x="3189875" y="-8846"/>
                  <a:pt x="3537814" y="0"/>
                </a:cubicBezTo>
                <a:cubicBezTo>
                  <a:pt x="3885753" y="8846"/>
                  <a:pt x="3821119" y="-23096"/>
                  <a:pt x="4005072" y="0"/>
                </a:cubicBezTo>
                <a:cubicBezTo>
                  <a:pt x="4189025" y="23096"/>
                  <a:pt x="4365636" y="-24898"/>
                  <a:pt x="4605833" y="0"/>
                </a:cubicBezTo>
                <a:cubicBezTo>
                  <a:pt x="4846030" y="24898"/>
                  <a:pt x="5227717" y="23706"/>
                  <a:pt x="5406847" y="0"/>
                </a:cubicBezTo>
                <a:cubicBezTo>
                  <a:pt x="5585977" y="-23706"/>
                  <a:pt x="5924251" y="9394"/>
                  <a:pt x="6074359" y="0"/>
                </a:cubicBezTo>
                <a:cubicBezTo>
                  <a:pt x="6224467" y="-9394"/>
                  <a:pt x="6490073" y="-10441"/>
                  <a:pt x="6675120" y="0"/>
                </a:cubicBezTo>
                <a:cubicBezTo>
                  <a:pt x="6675319" y="6953"/>
                  <a:pt x="6675571" y="11564"/>
                  <a:pt x="6675120" y="18288"/>
                </a:cubicBezTo>
                <a:cubicBezTo>
                  <a:pt x="6553601" y="-7864"/>
                  <a:pt x="6248325" y="7529"/>
                  <a:pt x="6141110" y="18288"/>
                </a:cubicBezTo>
                <a:cubicBezTo>
                  <a:pt x="6033895" y="29048"/>
                  <a:pt x="5505724" y="15318"/>
                  <a:pt x="5340096" y="18288"/>
                </a:cubicBezTo>
                <a:cubicBezTo>
                  <a:pt x="5174468" y="21258"/>
                  <a:pt x="4994269" y="24023"/>
                  <a:pt x="4806086" y="18288"/>
                </a:cubicBezTo>
                <a:cubicBezTo>
                  <a:pt x="4617903" y="12554"/>
                  <a:pt x="4469609" y="1209"/>
                  <a:pt x="4338828" y="18288"/>
                </a:cubicBezTo>
                <a:cubicBezTo>
                  <a:pt x="4208047" y="35367"/>
                  <a:pt x="3989786" y="11302"/>
                  <a:pt x="3871570" y="18288"/>
                </a:cubicBezTo>
                <a:cubicBezTo>
                  <a:pt x="3753354" y="25274"/>
                  <a:pt x="3330063" y="41200"/>
                  <a:pt x="3137306" y="18288"/>
                </a:cubicBezTo>
                <a:cubicBezTo>
                  <a:pt x="2944549" y="-4624"/>
                  <a:pt x="2883437" y="21433"/>
                  <a:pt x="2670048" y="18288"/>
                </a:cubicBezTo>
                <a:cubicBezTo>
                  <a:pt x="2456659" y="15143"/>
                  <a:pt x="2228721" y="31901"/>
                  <a:pt x="2002536" y="18288"/>
                </a:cubicBezTo>
                <a:cubicBezTo>
                  <a:pt x="1776351" y="4675"/>
                  <a:pt x="1594704" y="29342"/>
                  <a:pt x="1468526" y="18288"/>
                </a:cubicBezTo>
                <a:cubicBezTo>
                  <a:pt x="1342348" y="7235"/>
                  <a:pt x="970664" y="16535"/>
                  <a:pt x="801014" y="18288"/>
                </a:cubicBezTo>
                <a:cubicBezTo>
                  <a:pt x="631364" y="20041"/>
                  <a:pt x="249888" y="-2384"/>
                  <a:pt x="0" y="18288"/>
                </a:cubicBezTo>
                <a:cubicBezTo>
                  <a:pt x="-471" y="14257"/>
                  <a:pt x="855" y="6830"/>
                  <a:pt x="0" y="0"/>
                </a:cubicBezTo>
                <a:close/>
              </a:path>
              <a:path w="6675120" h="18288" stroke="0" extrusionOk="0">
                <a:moveTo>
                  <a:pt x="0" y="0"/>
                </a:moveTo>
                <a:cubicBezTo>
                  <a:pt x="141353" y="5871"/>
                  <a:pt x="367508" y="5314"/>
                  <a:pt x="600761" y="0"/>
                </a:cubicBezTo>
                <a:cubicBezTo>
                  <a:pt x="834014" y="-5314"/>
                  <a:pt x="864347" y="-22719"/>
                  <a:pt x="1068019" y="0"/>
                </a:cubicBezTo>
                <a:cubicBezTo>
                  <a:pt x="1271691" y="22719"/>
                  <a:pt x="1678197" y="-21504"/>
                  <a:pt x="1869034" y="0"/>
                </a:cubicBezTo>
                <a:cubicBezTo>
                  <a:pt x="2059871" y="21504"/>
                  <a:pt x="2328430" y="26323"/>
                  <a:pt x="2469794" y="0"/>
                </a:cubicBezTo>
                <a:cubicBezTo>
                  <a:pt x="2611158" y="-26323"/>
                  <a:pt x="2788251" y="-10120"/>
                  <a:pt x="3070555" y="0"/>
                </a:cubicBezTo>
                <a:cubicBezTo>
                  <a:pt x="3352859" y="10120"/>
                  <a:pt x="3622277" y="-34482"/>
                  <a:pt x="3871570" y="0"/>
                </a:cubicBezTo>
                <a:cubicBezTo>
                  <a:pt x="4120863" y="34482"/>
                  <a:pt x="4160231" y="-8921"/>
                  <a:pt x="4405579" y="0"/>
                </a:cubicBezTo>
                <a:cubicBezTo>
                  <a:pt x="4650927" y="8921"/>
                  <a:pt x="5018589" y="-9017"/>
                  <a:pt x="5206594" y="0"/>
                </a:cubicBezTo>
                <a:cubicBezTo>
                  <a:pt x="5394600" y="9017"/>
                  <a:pt x="5721981" y="-4027"/>
                  <a:pt x="6007608" y="0"/>
                </a:cubicBezTo>
                <a:cubicBezTo>
                  <a:pt x="6293235" y="4027"/>
                  <a:pt x="6422836" y="12919"/>
                  <a:pt x="6675120" y="0"/>
                </a:cubicBezTo>
                <a:cubicBezTo>
                  <a:pt x="6674746" y="4865"/>
                  <a:pt x="6675067" y="13608"/>
                  <a:pt x="6675120" y="18288"/>
                </a:cubicBezTo>
                <a:cubicBezTo>
                  <a:pt x="6323659" y="11415"/>
                  <a:pt x="6287932" y="25618"/>
                  <a:pt x="5940857" y="18288"/>
                </a:cubicBezTo>
                <a:cubicBezTo>
                  <a:pt x="5593782" y="10958"/>
                  <a:pt x="5307601" y="34491"/>
                  <a:pt x="5139842" y="18288"/>
                </a:cubicBezTo>
                <a:cubicBezTo>
                  <a:pt x="4972083" y="2085"/>
                  <a:pt x="4678618" y="48151"/>
                  <a:pt x="4338828" y="18288"/>
                </a:cubicBezTo>
                <a:cubicBezTo>
                  <a:pt x="3999038" y="-11575"/>
                  <a:pt x="3986302" y="34705"/>
                  <a:pt x="3804818" y="18288"/>
                </a:cubicBezTo>
                <a:cubicBezTo>
                  <a:pt x="3623334" y="1872"/>
                  <a:pt x="3381257" y="-3868"/>
                  <a:pt x="3137306" y="18288"/>
                </a:cubicBezTo>
                <a:cubicBezTo>
                  <a:pt x="2893355" y="40444"/>
                  <a:pt x="2705604" y="56957"/>
                  <a:pt x="2336292" y="18288"/>
                </a:cubicBezTo>
                <a:cubicBezTo>
                  <a:pt x="1966980" y="-20381"/>
                  <a:pt x="1971276" y="-14782"/>
                  <a:pt x="1668780" y="18288"/>
                </a:cubicBezTo>
                <a:cubicBezTo>
                  <a:pt x="1366284" y="51358"/>
                  <a:pt x="1334990" y="-4939"/>
                  <a:pt x="1201522" y="18288"/>
                </a:cubicBezTo>
                <a:cubicBezTo>
                  <a:pt x="1068054" y="41515"/>
                  <a:pt x="845720" y="40960"/>
                  <a:pt x="667512" y="18288"/>
                </a:cubicBezTo>
                <a:cubicBezTo>
                  <a:pt x="489304" y="-4384"/>
                  <a:pt x="263839" y="43234"/>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creenshot of the Visibility Chart indicating the best color contrast colors which are Black/Yellow, Black/White, Black/Orange, Blue/White, Green/White, Red/White.">
            <a:extLst>
              <a:ext uri="{FF2B5EF4-FFF2-40B4-BE49-F238E27FC236}">
                <a16:creationId xmlns:a16="http://schemas.microsoft.com/office/drawing/2014/main" id="{68A3D22B-E04A-984C-C222-336FEA38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90" y="1275486"/>
            <a:ext cx="9346019" cy="5476184"/>
          </a:xfrm>
          <a:prstGeom prst="rect">
            <a:avLst/>
          </a:prstGeom>
        </p:spPr>
      </p:pic>
      <p:sp>
        <p:nvSpPr>
          <p:cNvPr id="11" name="TextBox 10">
            <a:extLst>
              <a:ext uri="{FF2B5EF4-FFF2-40B4-BE49-F238E27FC236}">
                <a16:creationId xmlns:a16="http://schemas.microsoft.com/office/drawing/2014/main" id="{C87D4696-7B90-F0E8-F80E-8005D01FB354}"/>
              </a:ext>
            </a:extLst>
          </p:cNvPr>
          <p:cNvSpPr txBox="1"/>
          <p:nvPr/>
        </p:nvSpPr>
        <p:spPr>
          <a:xfrm>
            <a:off x="5685183" y="6443330"/>
            <a:ext cx="5443917" cy="369332"/>
          </a:xfrm>
          <a:prstGeom prst="rect">
            <a:avLst/>
          </a:prstGeom>
          <a:noFill/>
        </p:spPr>
        <p:txBody>
          <a:bodyPr wrap="square" rtlCol="0">
            <a:spAutoFit/>
          </a:bodyPr>
          <a:lstStyle/>
          <a:p>
            <a:r>
              <a:rPr lang="en-US"/>
              <a:t>Source: </a:t>
            </a:r>
            <a:r>
              <a:rPr lang="en-US">
                <a:hlinkClick r:id="rId4"/>
              </a:rPr>
              <a:t>UNCA Office of Academic Accessibility</a:t>
            </a:r>
            <a:endParaRPr lang="en-US"/>
          </a:p>
        </p:txBody>
      </p:sp>
    </p:spTree>
    <p:extLst>
      <p:ext uri="{BB962C8B-B14F-4D97-AF65-F5344CB8AC3E}">
        <p14:creationId xmlns:p14="http://schemas.microsoft.com/office/powerpoint/2010/main" val="4021792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crowd of people">
            <a:extLst>
              <a:ext uri="{FF2B5EF4-FFF2-40B4-BE49-F238E27FC236}">
                <a16:creationId xmlns:a16="http://schemas.microsoft.com/office/drawing/2014/main" id="{371D364C-1B29-CF83-D300-A1E3D30F8843}"/>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14" name="Freeform: Shape 13">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40138" y="4979856"/>
            <a:ext cx="7832767" cy="1878144"/>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B9CFB0-AC5C-B406-7387-26EF65FB92C1}"/>
              </a:ext>
            </a:extLst>
          </p:cNvPr>
          <p:cNvSpPr>
            <a:spLocks noGrp="1"/>
          </p:cNvSpPr>
          <p:nvPr>
            <p:ph type="title"/>
          </p:nvPr>
        </p:nvSpPr>
        <p:spPr>
          <a:xfrm>
            <a:off x="6094476" y="4846320"/>
            <a:ext cx="5257799" cy="1878144"/>
          </a:xfrm>
        </p:spPr>
        <p:txBody>
          <a:bodyPr vert="horz" lIns="91440" tIns="45720" rIns="91440" bIns="45720" rtlCol="0" anchor="b">
            <a:normAutofit/>
          </a:bodyPr>
          <a:lstStyle/>
          <a:p>
            <a:pPr algn="ctr"/>
            <a:r>
              <a:rPr lang="en-US" b="1"/>
              <a:t>And For Everyone with Varying Abilities</a:t>
            </a:r>
          </a:p>
        </p:txBody>
      </p:sp>
    </p:spTree>
    <p:extLst>
      <p:ext uri="{BB962C8B-B14F-4D97-AF65-F5344CB8AC3E}">
        <p14:creationId xmlns:p14="http://schemas.microsoft.com/office/powerpoint/2010/main" val="26300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More About Colors</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05985"/>
            <a:ext cx="10684764" cy="4521322"/>
          </a:xfrm>
        </p:spPr>
        <p:txBody>
          <a:bodyPr vert="horz" lIns="91440" tIns="45720" rIns="91440" bIns="45720" rtlCol="0" anchor="t">
            <a:noAutofit/>
          </a:bodyPr>
          <a:lstStyle/>
          <a:p>
            <a:pPr>
              <a:lnSpc>
                <a:spcPct val="120000"/>
              </a:lnSpc>
            </a:pPr>
            <a:r>
              <a:rPr lang="en-US">
                <a:ea typeface="+mn-lt"/>
                <a:cs typeface="+mn-lt"/>
              </a:rPr>
              <a:t>Do not use color alone to convey meaning</a:t>
            </a:r>
            <a:endParaRPr lang="en-US" b="1">
              <a:solidFill>
                <a:schemeClr val="accent5">
                  <a:lumMod val="75000"/>
                </a:schemeClr>
              </a:solidFill>
              <a:ea typeface="+mn-lt"/>
              <a:cs typeface="+mn-lt"/>
            </a:endParaRPr>
          </a:p>
          <a:p>
            <a:pPr>
              <a:lnSpc>
                <a:spcPct val="120000"/>
              </a:lnSpc>
            </a:pPr>
            <a:r>
              <a:rPr lang="en-US">
                <a:ea typeface="+mn-lt"/>
                <a:cs typeface="+mn-lt"/>
              </a:rPr>
              <a:t>Colors to avoid:</a:t>
            </a:r>
          </a:p>
          <a:p>
            <a:pPr lvl="1">
              <a:lnSpc>
                <a:spcPct val="120000"/>
              </a:lnSpc>
            </a:pPr>
            <a:r>
              <a:rPr lang="en-US">
                <a:ea typeface="+mn-lt"/>
                <a:cs typeface="+mn-lt"/>
              </a:rPr>
              <a:t>Red and Black (some can’t detect red, and it will appear black)</a:t>
            </a:r>
          </a:p>
          <a:p>
            <a:pPr lvl="1">
              <a:lnSpc>
                <a:spcPct val="120000"/>
              </a:lnSpc>
            </a:pPr>
            <a:r>
              <a:rPr lang="en-US">
                <a:ea typeface="+mn-lt"/>
                <a:cs typeface="+mn-lt"/>
              </a:rPr>
              <a:t>Red and Green (5% of people cannot distinguish between the two)</a:t>
            </a:r>
          </a:p>
          <a:p>
            <a:pPr lvl="1">
              <a:lnSpc>
                <a:spcPct val="120000"/>
              </a:lnSpc>
            </a:pPr>
            <a:r>
              <a:rPr lang="en-US">
                <a:ea typeface="+mn-lt"/>
                <a:cs typeface="+mn-lt"/>
              </a:rPr>
              <a:t>Anything with a grey background</a:t>
            </a:r>
          </a:p>
          <a:p>
            <a:pPr>
              <a:lnSpc>
                <a:spcPct val="120000"/>
              </a:lnSpc>
            </a:pPr>
            <a:r>
              <a:rPr lang="en-US">
                <a:ea typeface="+mn-lt"/>
                <a:cs typeface="+mn-lt"/>
              </a:rPr>
              <a:t>This </a:t>
            </a:r>
            <a:r>
              <a:rPr lang="en-US">
                <a:ea typeface="+mn-lt"/>
                <a:cs typeface="+mn-lt"/>
                <a:hlinkClick r:id="rId3"/>
              </a:rPr>
              <a:t>color blindness simulator by </a:t>
            </a:r>
            <a:r>
              <a:rPr lang="en-US" err="1">
                <a:ea typeface="+mn-lt"/>
                <a:cs typeface="+mn-lt"/>
                <a:hlinkClick r:id="rId3"/>
              </a:rPr>
              <a:t>Colorblindly</a:t>
            </a:r>
            <a:r>
              <a:rPr lang="en-US">
                <a:ea typeface="+mn-lt"/>
                <a:cs typeface="+mn-lt"/>
                <a:hlinkClick r:id="rId3"/>
              </a:rPr>
              <a:t> </a:t>
            </a:r>
            <a:r>
              <a:rPr lang="en-US">
                <a:ea typeface="+mn-lt"/>
                <a:cs typeface="+mn-lt"/>
              </a:rPr>
              <a:t>will help you understand how different colors appear to people with different types of color blindness.</a:t>
            </a:r>
          </a:p>
        </p:txBody>
      </p:sp>
      <p:sp>
        <p:nvSpPr>
          <p:cNvPr id="6" name="sketch line">
            <a:extLst>
              <a:ext uri="{FF2B5EF4-FFF2-40B4-BE49-F238E27FC236}">
                <a16:creationId xmlns:a16="http://schemas.microsoft.com/office/drawing/2014/main" id="{AD03713D-C1AB-999F-6CED-F4772AF59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3749040" cy="18288"/>
          </a:xfrm>
          <a:custGeom>
            <a:avLst/>
            <a:gdLst>
              <a:gd name="connsiteX0" fmla="*/ 0 w 3749040"/>
              <a:gd name="connsiteY0" fmla="*/ 0 h 18288"/>
              <a:gd name="connsiteX1" fmla="*/ 699821 w 3749040"/>
              <a:gd name="connsiteY1" fmla="*/ 0 h 18288"/>
              <a:gd name="connsiteX2" fmla="*/ 1362151 w 3749040"/>
              <a:gd name="connsiteY2" fmla="*/ 0 h 18288"/>
              <a:gd name="connsiteX3" fmla="*/ 2024482 w 3749040"/>
              <a:gd name="connsiteY3" fmla="*/ 0 h 18288"/>
              <a:gd name="connsiteX4" fmla="*/ 2536850 w 3749040"/>
              <a:gd name="connsiteY4" fmla="*/ 0 h 18288"/>
              <a:gd name="connsiteX5" fmla="*/ 3086710 w 3749040"/>
              <a:gd name="connsiteY5" fmla="*/ 0 h 18288"/>
              <a:gd name="connsiteX6" fmla="*/ 3749040 w 3749040"/>
              <a:gd name="connsiteY6" fmla="*/ 0 h 18288"/>
              <a:gd name="connsiteX7" fmla="*/ 3749040 w 3749040"/>
              <a:gd name="connsiteY7" fmla="*/ 18288 h 18288"/>
              <a:gd name="connsiteX8" fmla="*/ 3124200 w 3749040"/>
              <a:gd name="connsiteY8" fmla="*/ 18288 h 18288"/>
              <a:gd name="connsiteX9" fmla="*/ 2611831 w 3749040"/>
              <a:gd name="connsiteY9" fmla="*/ 18288 h 18288"/>
              <a:gd name="connsiteX10" fmla="*/ 2099462 w 3749040"/>
              <a:gd name="connsiteY10" fmla="*/ 18288 h 18288"/>
              <a:gd name="connsiteX11" fmla="*/ 1437132 w 3749040"/>
              <a:gd name="connsiteY11" fmla="*/ 18288 h 18288"/>
              <a:gd name="connsiteX12" fmla="*/ 887273 w 3749040"/>
              <a:gd name="connsiteY12" fmla="*/ 18288 h 18288"/>
              <a:gd name="connsiteX13" fmla="*/ 0 w 3749040"/>
              <a:gd name="connsiteY13" fmla="*/ 18288 h 18288"/>
              <a:gd name="connsiteX14" fmla="*/ 0 w 37490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9040" h="18288" fill="none" extrusionOk="0">
                <a:moveTo>
                  <a:pt x="0" y="0"/>
                </a:moveTo>
                <a:cubicBezTo>
                  <a:pt x="261215" y="-27169"/>
                  <a:pt x="462404" y="-26062"/>
                  <a:pt x="699821" y="0"/>
                </a:cubicBezTo>
                <a:cubicBezTo>
                  <a:pt x="937238" y="26062"/>
                  <a:pt x="1042106" y="-16550"/>
                  <a:pt x="1362151" y="0"/>
                </a:cubicBezTo>
                <a:cubicBezTo>
                  <a:pt x="1682196" y="16550"/>
                  <a:pt x="1749438" y="-23202"/>
                  <a:pt x="2024482" y="0"/>
                </a:cubicBezTo>
                <a:cubicBezTo>
                  <a:pt x="2299526" y="23202"/>
                  <a:pt x="2281669" y="-13459"/>
                  <a:pt x="2536850" y="0"/>
                </a:cubicBezTo>
                <a:cubicBezTo>
                  <a:pt x="2792031" y="13459"/>
                  <a:pt x="2893417" y="26502"/>
                  <a:pt x="3086710" y="0"/>
                </a:cubicBezTo>
                <a:cubicBezTo>
                  <a:pt x="3280003" y="-26502"/>
                  <a:pt x="3437823" y="20505"/>
                  <a:pt x="3749040" y="0"/>
                </a:cubicBezTo>
                <a:cubicBezTo>
                  <a:pt x="3748540" y="8855"/>
                  <a:pt x="3749149" y="14521"/>
                  <a:pt x="3749040" y="18288"/>
                </a:cubicBezTo>
                <a:cubicBezTo>
                  <a:pt x="3570557" y="-7976"/>
                  <a:pt x="3427165" y="15843"/>
                  <a:pt x="3124200" y="18288"/>
                </a:cubicBezTo>
                <a:cubicBezTo>
                  <a:pt x="2821235" y="20733"/>
                  <a:pt x="2729408" y="-1381"/>
                  <a:pt x="2611831" y="18288"/>
                </a:cubicBezTo>
                <a:cubicBezTo>
                  <a:pt x="2494254" y="37957"/>
                  <a:pt x="2260338" y="-3243"/>
                  <a:pt x="2099462" y="18288"/>
                </a:cubicBezTo>
                <a:cubicBezTo>
                  <a:pt x="1938586" y="39819"/>
                  <a:pt x="1757860" y="46760"/>
                  <a:pt x="1437132" y="18288"/>
                </a:cubicBezTo>
                <a:cubicBezTo>
                  <a:pt x="1116404" y="-10184"/>
                  <a:pt x="1070363" y="7031"/>
                  <a:pt x="887273" y="18288"/>
                </a:cubicBezTo>
                <a:cubicBezTo>
                  <a:pt x="704183" y="29545"/>
                  <a:pt x="224741" y="27041"/>
                  <a:pt x="0" y="18288"/>
                </a:cubicBezTo>
                <a:cubicBezTo>
                  <a:pt x="683" y="12014"/>
                  <a:pt x="724" y="5908"/>
                  <a:pt x="0" y="0"/>
                </a:cubicBezTo>
                <a:close/>
              </a:path>
              <a:path w="3749040" h="18288" stroke="0" extrusionOk="0">
                <a:moveTo>
                  <a:pt x="0" y="0"/>
                </a:moveTo>
                <a:cubicBezTo>
                  <a:pt x="151429" y="9990"/>
                  <a:pt x="363783" y="-18536"/>
                  <a:pt x="587350" y="0"/>
                </a:cubicBezTo>
                <a:cubicBezTo>
                  <a:pt x="810917" y="18536"/>
                  <a:pt x="974595" y="-9392"/>
                  <a:pt x="1099718" y="0"/>
                </a:cubicBezTo>
                <a:cubicBezTo>
                  <a:pt x="1224841" y="9392"/>
                  <a:pt x="1649212" y="23777"/>
                  <a:pt x="1799539" y="0"/>
                </a:cubicBezTo>
                <a:cubicBezTo>
                  <a:pt x="1949866" y="-23777"/>
                  <a:pt x="2225933" y="-29325"/>
                  <a:pt x="2386889" y="0"/>
                </a:cubicBezTo>
                <a:cubicBezTo>
                  <a:pt x="2547845" y="29325"/>
                  <a:pt x="2769846" y="10203"/>
                  <a:pt x="2974238" y="0"/>
                </a:cubicBezTo>
                <a:cubicBezTo>
                  <a:pt x="3178630" y="-10203"/>
                  <a:pt x="3536018" y="4574"/>
                  <a:pt x="3749040" y="0"/>
                </a:cubicBezTo>
                <a:cubicBezTo>
                  <a:pt x="3748142" y="7180"/>
                  <a:pt x="3749209" y="13790"/>
                  <a:pt x="3749040" y="18288"/>
                </a:cubicBezTo>
                <a:cubicBezTo>
                  <a:pt x="3501512" y="42121"/>
                  <a:pt x="3411983" y="41943"/>
                  <a:pt x="3124200" y="18288"/>
                </a:cubicBezTo>
                <a:cubicBezTo>
                  <a:pt x="2836417" y="-5367"/>
                  <a:pt x="2853551" y="28440"/>
                  <a:pt x="2611831" y="18288"/>
                </a:cubicBezTo>
                <a:cubicBezTo>
                  <a:pt x="2370111" y="8136"/>
                  <a:pt x="2264396" y="48964"/>
                  <a:pt x="1986991" y="18288"/>
                </a:cubicBezTo>
                <a:cubicBezTo>
                  <a:pt x="1709586" y="-12388"/>
                  <a:pt x="1664788" y="10720"/>
                  <a:pt x="1362151" y="18288"/>
                </a:cubicBezTo>
                <a:cubicBezTo>
                  <a:pt x="1059514" y="25856"/>
                  <a:pt x="919769" y="-2486"/>
                  <a:pt x="774802" y="18288"/>
                </a:cubicBezTo>
                <a:cubicBezTo>
                  <a:pt x="629835" y="39062"/>
                  <a:pt x="378354" y="-14591"/>
                  <a:pt x="0" y="18288"/>
                </a:cubicBezTo>
                <a:cubicBezTo>
                  <a:pt x="571" y="10093"/>
                  <a:pt x="-125" y="8407"/>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310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Office Accessibility Checker</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05985"/>
            <a:ext cx="10684764" cy="2819864"/>
          </a:xfrm>
        </p:spPr>
        <p:txBody>
          <a:bodyPr vert="horz" lIns="91440" tIns="45720" rIns="91440" bIns="45720" rtlCol="0" anchor="t">
            <a:noAutofit/>
          </a:bodyPr>
          <a:lstStyle/>
          <a:p>
            <a:r>
              <a:rPr lang="en-US">
                <a:ea typeface="+mn-lt"/>
                <a:cs typeface="+mn-lt"/>
              </a:rPr>
              <a:t>Word includes an accessibility resource that identifies accessibility issues.</a:t>
            </a:r>
          </a:p>
          <a:p>
            <a:pPr lvl="1"/>
            <a:r>
              <a:rPr lang="en-US">
                <a:ea typeface="+mn-lt"/>
                <a:cs typeface="+mn-lt"/>
              </a:rPr>
              <a:t>Click Review tab on the ribbon &gt; Check Accessibility.</a:t>
            </a:r>
          </a:p>
          <a:p>
            <a:pPr lvl="1"/>
            <a:r>
              <a:rPr lang="en-US">
                <a:ea typeface="+mn-lt"/>
                <a:cs typeface="+mn-lt"/>
              </a:rPr>
              <a:t>The checker presents accessibility errors, warnings, and tips for making repairs.</a:t>
            </a:r>
          </a:p>
          <a:p>
            <a:r>
              <a:rPr lang="en-US">
                <a:ea typeface="+mn-lt"/>
                <a:cs typeface="+mn-lt"/>
              </a:rPr>
              <a:t>Select specific issues to see Additional Information at the bottom of the task pane.</a:t>
            </a:r>
          </a:p>
          <a:p>
            <a:endParaRPr lang="en-US" sz="3200">
              <a:ea typeface="+mn-lt"/>
              <a:cs typeface="+mn-lt"/>
            </a:endParaRPr>
          </a:p>
        </p:txBody>
      </p:sp>
      <p:sp>
        <p:nvSpPr>
          <p:cNvPr id="6" name="sketch line">
            <a:extLst>
              <a:ext uri="{FF2B5EF4-FFF2-40B4-BE49-F238E27FC236}">
                <a16:creationId xmlns:a16="http://schemas.microsoft.com/office/drawing/2014/main" id="{AD03713D-C1AB-999F-6CED-F4772AF59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5486400" cy="18288"/>
          </a:xfrm>
          <a:custGeom>
            <a:avLst/>
            <a:gdLst>
              <a:gd name="connsiteX0" fmla="*/ 0 w 5486400"/>
              <a:gd name="connsiteY0" fmla="*/ 0 h 18288"/>
              <a:gd name="connsiteX1" fmla="*/ 576072 w 5486400"/>
              <a:gd name="connsiteY1" fmla="*/ 0 h 18288"/>
              <a:gd name="connsiteX2" fmla="*/ 1316736 w 5486400"/>
              <a:gd name="connsiteY2" fmla="*/ 0 h 18288"/>
              <a:gd name="connsiteX3" fmla="*/ 1947672 w 5486400"/>
              <a:gd name="connsiteY3" fmla="*/ 0 h 18288"/>
              <a:gd name="connsiteX4" fmla="*/ 2523744 w 5486400"/>
              <a:gd name="connsiteY4" fmla="*/ 0 h 18288"/>
              <a:gd name="connsiteX5" fmla="*/ 3264408 w 5486400"/>
              <a:gd name="connsiteY5" fmla="*/ 0 h 18288"/>
              <a:gd name="connsiteX6" fmla="*/ 3950208 w 5486400"/>
              <a:gd name="connsiteY6" fmla="*/ 0 h 18288"/>
              <a:gd name="connsiteX7" fmla="*/ 4636008 w 5486400"/>
              <a:gd name="connsiteY7" fmla="*/ 0 h 18288"/>
              <a:gd name="connsiteX8" fmla="*/ 5486400 w 5486400"/>
              <a:gd name="connsiteY8" fmla="*/ 0 h 18288"/>
              <a:gd name="connsiteX9" fmla="*/ 5486400 w 5486400"/>
              <a:gd name="connsiteY9" fmla="*/ 18288 h 18288"/>
              <a:gd name="connsiteX10" fmla="*/ 4910328 w 5486400"/>
              <a:gd name="connsiteY10" fmla="*/ 18288 h 18288"/>
              <a:gd name="connsiteX11" fmla="*/ 4389120 w 5486400"/>
              <a:gd name="connsiteY11" fmla="*/ 18288 h 18288"/>
              <a:gd name="connsiteX12" fmla="*/ 3648456 w 5486400"/>
              <a:gd name="connsiteY12" fmla="*/ 18288 h 18288"/>
              <a:gd name="connsiteX13" fmla="*/ 3072384 w 5486400"/>
              <a:gd name="connsiteY13" fmla="*/ 18288 h 18288"/>
              <a:gd name="connsiteX14" fmla="*/ 2331720 w 5486400"/>
              <a:gd name="connsiteY14" fmla="*/ 18288 h 18288"/>
              <a:gd name="connsiteX15" fmla="*/ 1536192 w 5486400"/>
              <a:gd name="connsiteY15" fmla="*/ 18288 h 18288"/>
              <a:gd name="connsiteX16" fmla="*/ 905256 w 5486400"/>
              <a:gd name="connsiteY16" fmla="*/ 18288 h 18288"/>
              <a:gd name="connsiteX17" fmla="*/ 0 w 5486400"/>
              <a:gd name="connsiteY17" fmla="*/ 18288 h 18288"/>
              <a:gd name="connsiteX18" fmla="*/ 0 w 54864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0" h="18288" fill="none" extrusionOk="0">
                <a:moveTo>
                  <a:pt x="0" y="0"/>
                </a:moveTo>
                <a:cubicBezTo>
                  <a:pt x="138267" y="8897"/>
                  <a:pt x="369271" y="5639"/>
                  <a:pt x="576072" y="0"/>
                </a:cubicBezTo>
                <a:cubicBezTo>
                  <a:pt x="782873" y="-5639"/>
                  <a:pt x="1118959" y="-8811"/>
                  <a:pt x="1316736" y="0"/>
                </a:cubicBezTo>
                <a:cubicBezTo>
                  <a:pt x="1514513" y="8811"/>
                  <a:pt x="1683329" y="-29218"/>
                  <a:pt x="1947672" y="0"/>
                </a:cubicBezTo>
                <a:cubicBezTo>
                  <a:pt x="2212015" y="29218"/>
                  <a:pt x="2258968" y="13220"/>
                  <a:pt x="2523744" y="0"/>
                </a:cubicBezTo>
                <a:cubicBezTo>
                  <a:pt x="2788520" y="-13220"/>
                  <a:pt x="2937030" y="-17653"/>
                  <a:pt x="3264408" y="0"/>
                </a:cubicBezTo>
                <a:cubicBezTo>
                  <a:pt x="3591786" y="17653"/>
                  <a:pt x="3690006" y="-15486"/>
                  <a:pt x="3950208" y="0"/>
                </a:cubicBezTo>
                <a:cubicBezTo>
                  <a:pt x="4210410" y="15486"/>
                  <a:pt x="4476578" y="-15291"/>
                  <a:pt x="4636008" y="0"/>
                </a:cubicBezTo>
                <a:cubicBezTo>
                  <a:pt x="4795438" y="15291"/>
                  <a:pt x="5087322" y="-15139"/>
                  <a:pt x="5486400" y="0"/>
                </a:cubicBezTo>
                <a:cubicBezTo>
                  <a:pt x="5486930" y="6954"/>
                  <a:pt x="5487134" y="12839"/>
                  <a:pt x="5486400" y="18288"/>
                </a:cubicBezTo>
                <a:cubicBezTo>
                  <a:pt x="5223084" y="1551"/>
                  <a:pt x="5148038" y="9833"/>
                  <a:pt x="4910328" y="18288"/>
                </a:cubicBezTo>
                <a:cubicBezTo>
                  <a:pt x="4672618" y="26743"/>
                  <a:pt x="4527868" y="439"/>
                  <a:pt x="4389120" y="18288"/>
                </a:cubicBezTo>
                <a:cubicBezTo>
                  <a:pt x="4250372" y="36137"/>
                  <a:pt x="3881527" y="7651"/>
                  <a:pt x="3648456" y="18288"/>
                </a:cubicBezTo>
                <a:cubicBezTo>
                  <a:pt x="3415385" y="28925"/>
                  <a:pt x="3266835" y="12010"/>
                  <a:pt x="3072384" y="18288"/>
                </a:cubicBezTo>
                <a:cubicBezTo>
                  <a:pt x="2877933" y="24566"/>
                  <a:pt x="2662025" y="41282"/>
                  <a:pt x="2331720" y="18288"/>
                </a:cubicBezTo>
                <a:cubicBezTo>
                  <a:pt x="2001415" y="-4706"/>
                  <a:pt x="1920733" y="56055"/>
                  <a:pt x="1536192" y="18288"/>
                </a:cubicBezTo>
                <a:cubicBezTo>
                  <a:pt x="1151651" y="-19479"/>
                  <a:pt x="1093372" y="-10124"/>
                  <a:pt x="905256" y="18288"/>
                </a:cubicBezTo>
                <a:cubicBezTo>
                  <a:pt x="717140" y="46700"/>
                  <a:pt x="230926" y="41340"/>
                  <a:pt x="0" y="18288"/>
                </a:cubicBezTo>
                <a:cubicBezTo>
                  <a:pt x="-570" y="9279"/>
                  <a:pt x="132" y="5100"/>
                  <a:pt x="0" y="0"/>
                </a:cubicBezTo>
                <a:close/>
              </a:path>
              <a:path w="5486400" h="18288" stroke="0" extrusionOk="0">
                <a:moveTo>
                  <a:pt x="0" y="0"/>
                </a:moveTo>
                <a:cubicBezTo>
                  <a:pt x="129207" y="-13250"/>
                  <a:pt x="491372" y="1675"/>
                  <a:pt x="630936" y="0"/>
                </a:cubicBezTo>
                <a:cubicBezTo>
                  <a:pt x="770500" y="-1675"/>
                  <a:pt x="996285" y="-8336"/>
                  <a:pt x="1152144" y="0"/>
                </a:cubicBezTo>
                <a:cubicBezTo>
                  <a:pt x="1308003" y="8336"/>
                  <a:pt x="1742576" y="4905"/>
                  <a:pt x="1947672" y="0"/>
                </a:cubicBezTo>
                <a:cubicBezTo>
                  <a:pt x="2152768" y="-4905"/>
                  <a:pt x="2432970" y="-4552"/>
                  <a:pt x="2578608" y="0"/>
                </a:cubicBezTo>
                <a:cubicBezTo>
                  <a:pt x="2724246" y="4552"/>
                  <a:pt x="2907003" y="1872"/>
                  <a:pt x="3209544" y="0"/>
                </a:cubicBezTo>
                <a:cubicBezTo>
                  <a:pt x="3512085" y="-1872"/>
                  <a:pt x="3764199" y="-27625"/>
                  <a:pt x="4005072" y="0"/>
                </a:cubicBezTo>
                <a:cubicBezTo>
                  <a:pt x="4245945" y="27625"/>
                  <a:pt x="4431662" y="20558"/>
                  <a:pt x="4581144" y="0"/>
                </a:cubicBezTo>
                <a:cubicBezTo>
                  <a:pt x="4730626" y="-20558"/>
                  <a:pt x="5223420" y="26947"/>
                  <a:pt x="5486400" y="0"/>
                </a:cubicBezTo>
                <a:cubicBezTo>
                  <a:pt x="5485717" y="5414"/>
                  <a:pt x="5485680" y="12510"/>
                  <a:pt x="5486400" y="18288"/>
                </a:cubicBezTo>
                <a:cubicBezTo>
                  <a:pt x="5237847" y="38693"/>
                  <a:pt x="5160087" y="38296"/>
                  <a:pt x="4910328" y="18288"/>
                </a:cubicBezTo>
                <a:cubicBezTo>
                  <a:pt x="4660569" y="-1720"/>
                  <a:pt x="4411073" y="12244"/>
                  <a:pt x="4224528" y="18288"/>
                </a:cubicBezTo>
                <a:cubicBezTo>
                  <a:pt x="4037983" y="24332"/>
                  <a:pt x="3729125" y="41677"/>
                  <a:pt x="3593592" y="18288"/>
                </a:cubicBezTo>
                <a:cubicBezTo>
                  <a:pt x="3458059" y="-5101"/>
                  <a:pt x="3138058" y="40985"/>
                  <a:pt x="2798064" y="18288"/>
                </a:cubicBezTo>
                <a:cubicBezTo>
                  <a:pt x="2458070" y="-4409"/>
                  <a:pt x="2353256" y="54750"/>
                  <a:pt x="2002536" y="18288"/>
                </a:cubicBezTo>
                <a:cubicBezTo>
                  <a:pt x="1651816" y="-18174"/>
                  <a:pt x="1570790" y="17489"/>
                  <a:pt x="1426464" y="18288"/>
                </a:cubicBezTo>
                <a:cubicBezTo>
                  <a:pt x="1282138" y="19087"/>
                  <a:pt x="1067332" y="-1125"/>
                  <a:pt x="740664" y="18288"/>
                </a:cubicBezTo>
                <a:cubicBezTo>
                  <a:pt x="413996" y="37701"/>
                  <a:pt x="264412" y="26091"/>
                  <a:pt x="0" y="18288"/>
                </a:cubicBezTo>
                <a:cubicBezTo>
                  <a:pt x="-306" y="11061"/>
                  <a:pt x="-655" y="7751"/>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reenshot of Review tab and Check Accessibility button">
            <a:extLst>
              <a:ext uri="{FF2B5EF4-FFF2-40B4-BE49-F238E27FC236}">
                <a16:creationId xmlns:a16="http://schemas.microsoft.com/office/drawing/2014/main" id="{3CA3D536-1DA0-9DA1-E223-EE7E02C9107B}"/>
              </a:ext>
            </a:extLst>
          </p:cNvPr>
          <p:cNvPicPr>
            <a:picLocks noChangeAspect="1"/>
          </p:cNvPicPr>
          <p:nvPr/>
        </p:nvPicPr>
        <p:blipFill>
          <a:blip r:embed="rId3"/>
          <a:stretch>
            <a:fillRect/>
          </a:stretch>
        </p:blipFill>
        <p:spPr>
          <a:xfrm>
            <a:off x="1644397" y="4125849"/>
            <a:ext cx="8903206" cy="1808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354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295275" y="50996"/>
            <a:ext cx="11729085" cy="1325563"/>
          </a:xfrm>
        </p:spPr>
        <p:txBody>
          <a:bodyPr>
            <a:normAutofit/>
          </a:bodyPr>
          <a:lstStyle/>
          <a:p>
            <a:r>
              <a:rPr lang="en-US" sz="4000" b="1">
                <a:latin typeface="+mn-lt"/>
                <a:ea typeface="Cambria" panose="02040503050406030204" pitchFamily="18" charset="0"/>
              </a:rPr>
              <a:t>Basic Accessibility Checklist for Word Documents</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05985"/>
            <a:ext cx="10684764" cy="4521322"/>
          </a:xfrm>
        </p:spPr>
        <p:txBody>
          <a:bodyPr vert="horz" lIns="91440" tIns="45720" rIns="91440" bIns="45720" rtlCol="0" anchor="t">
            <a:noAutofit/>
          </a:bodyPr>
          <a:lstStyle/>
          <a:p>
            <a:pPr lvl="1">
              <a:buFont typeface="Wingdings" panose="05000000000000000000" pitchFamily="2" charset="2"/>
              <a:buChar char="q"/>
            </a:pPr>
            <a:r>
              <a:rPr lang="en-US" sz="3200">
                <a:ea typeface="+mn-lt"/>
                <a:cs typeface="+mn-lt"/>
              </a:rPr>
              <a:t> Document Title</a:t>
            </a:r>
          </a:p>
          <a:p>
            <a:pPr lvl="1">
              <a:buFont typeface="Wingdings" panose="05000000000000000000" pitchFamily="2" charset="2"/>
              <a:buChar char="q"/>
            </a:pPr>
            <a:r>
              <a:rPr lang="en-US" sz="3200">
                <a:ea typeface="+mn-lt"/>
                <a:cs typeface="+mn-lt"/>
              </a:rPr>
              <a:t> Accessible Font (Arial, Calibri, Verdana)</a:t>
            </a:r>
          </a:p>
          <a:p>
            <a:pPr lvl="1">
              <a:buFont typeface="Wingdings" panose="05000000000000000000" pitchFamily="2" charset="2"/>
              <a:buChar char="q"/>
            </a:pPr>
            <a:r>
              <a:rPr lang="en-US" sz="3200">
                <a:ea typeface="+mn-lt"/>
                <a:cs typeface="+mn-lt"/>
              </a:rPr>
              <a:t> Use Headers &amp; Styles (turn on Navigation Pane)</a:t>
            </a:r>
          </a:p>
          <a:p>
            <a:pPr lvl="1">
              <a:buFont typeface="Wingdings" panose="05000000000000000000" pitchFamily="2" charset="2"/>
              <a:buChar char="q"/>
            </a:pPr>
            <a:r>
              <a:rPr lang="en-US" sz="3200">
                <a:ea typeface="+mn-lt"/>
                <a:cs typeface="+mn-lt"/>
              </a:rPr>
              <a:t> Alt Text for Images and Tables</a:t>
            </a:r>
          </a:p>
          <a:p>
            <a:pPr lvl="1">
              <a:buFont typeface="Wingdings" panose="05000000000000000000" pitchFamily="2" charset="2"/>
              <a:buChar char="q"/>
            </a:pPr>
            <a:r>
              <a:rPr lang="en-US" sz="3200">
                <a:ea typeface="+mn-lt"/>
                <a:cs typeface="+mn-lt"/>
              </a:rPr>
              <a:t> Descriptive Hyperlinks</a:t>
            </a:r>
          </a:p>
          <a:p>
            <a:pPr lvl="1">
              <a:buFont typeface="Wingdings" panose="05000000000000000000" pitchFamily="2" charset="2"/>
              <a:buChar char="q"/>
            </a:pPr>
            <a:r>
              <a:rPr lang="en-US" sz="3200">
                <a:ea typeface="+mn-lt"/>
                <a:cs typeface="+mn-lt"/>
              </a:rPr>
              <a:t> Use True Tables with Headers (repeat header row)</a:t>
            </a:r>
          </a:p>
          <a:p>
            <a:pPr lvl="1">
              <a:buFont typeface="Wingdings" panose="05000000000000000000" pitchFamily="2" charset="2"/>
              <a:buChar char="q"/>
            </a:pPr>
            <a:r>
              <a:rPr lang="en-US" sz="3200">
                <a:ea typeface="+mn-lt"/>
                <a:cs typeface="+mn-lt"/>
              </a:rPr>
              <a:t> Adequate color contrast</a:t>
            </a:r>
          </a:p>
          <a:p>
            <a:pPr lvl="1">
              <a:buFont typeface="Wingdings" panose="05000000000000000000" pitchFamily="2" charset="2"/>
              <a:buChar char="q"/>
            </a:pPr>
            <a:r>
              <a:rPr lang="en-US" sz="3200">
                <a:ea typeface="+mn-lt"/>
                <a:cs typeface="+mn-lt"/>
              </a:rPr>
              <a:t> Use more than color to convey information</a:t>
            </a:r>
          </a:p>
          <a:p>
            <a:pPr lvl="1">
              <a:buFont typeface="Wingdings" panose="05000000000000000000" pitchFamily="2" charset="2"/>
              <a:buChar char="q"/>
            </a:pPr>
            <a:r>
              <a:rPr lang="en-US" sz="3200">
                <a:ea typeface="+mn-lt"/>
                <a:cs typeface="+mn-lt"/>
              </a:rPr>
              <a:t> Check accessibility with Office and/or Blackboard Ally</a:t>
            </a:r>
          </a:p>
        </p:txBody>
      </p:sp>
      <p:sp>
        <p:nvSpPr>
          <p:cNvPr id="6" name="sketch line">
            <a:extLst>
              <a:ext uri="{FF2B5EF4-FFF2-40B4-BE49-F238E27FC236}">
                <a16:creationId xmlns:a16="http://schemas.microsoft.com/office/drawing/2014/main" id="{CBACECA1-0760-7A09-5E78-3D72E45A1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200" y="1005840"/>
            <a:ext cx="10058400" cy="18288"/>
          </a:xfrm>
          <a:custGeom>
            <a:avLst/>
            <a:gdLst>
              <a:gd name="connsiteX0" fmla="*/ 0 w 10058400"/>
              <a:gd name="connsiteY0" fmla="*/ 0 h 18288"/>
              <a:gd name="connsiteX1" fmla="*/ 871728 w 10058400"/>
              <a:gd name="connsiteY1" fmla="*/ 0 h 18288"/>
              <a:gd name="connsiteX2" fmla="*/ 1341120 w 10058400"/>
              <a:gd name="connsiteY2" fmla="*/ 0 h 18288"/>
              <a:gd name="connsiteX3" fmla="*/ 2112264 w 10058400"/>
              <a:gd name="connsiteY3" fmla="*/ 0 h 18288"/>
              <a:gd name="connsiteX4" fmla="*/ 2581656 w 10058400"/>
              <a:gd name="connsiteY4" fmla="*/ 0 h 18288"/>
              <a:gd name="connsiteX5" fmla="*/ 3252216 w 10058400"/>
              <a:gd name="connsiteY5" fmla="*/ 0 h 18288"/>
              <a:gd name="connsiteX6" fmla="*/ 4023360 w 10058400"/>
              <a:gd name="connsiteY6" fmla="*/ 0 h 18288"/>
              <a:gd name="connsiteX7" fmla="*/ 4392168 w 10058400"/>
              <a:gd name="connsiteY7" fmla="*/ 0 h 18288"/>
              <a:gd name="connsiteX8" fmla="*/ 4760976 w 10058400"/>
              <a:gd name="connsiteY8" fmla="*/ 0 h 18288"/>
              <a:gd name="connsiteX9" fmla="*/ 5632704 w 10058400"/>
              <a:gd name="connsiteY9" fmla="*/ 0 h 18288"/>
              <a:gd name="connsiteX10" fmla="*/ 6303264 w 10058400"/>
              <a:gd name="connsiteY10" fmla="*/ 0 h 18288"/>
              <a:gd name="connsiteX11" fmla="*/ 6672072 w 10058400"/>
              <a:gd name="connsiteY11" fmla="*/ 0 h 18288"/>
              <a:gd name="connsiteX12" fmla="*/ 7342632 w 10058400"/>
              <a:gd name="connsiteY12" fmla="*/ 0 h 18288"/>
              <a:gd name="connsiteX13" fmla="*/ 8214360 w 10058400"/>
              <a:gd name="connsiteY13" fmla="*/ 0 h 18288"/>
              <a:gd name="connsiteX14" fmla="*/ 8784336 w 10058400"/>
              <a:gd name="connsiteY14" fmla="*/ 0 h 18288"/>
              <a:gd name="connsiteX15" fmla="*/ 9354312 w 10058400"/>
              <a:gd name="connsiteY15" fmla="*/ 0 h 18288"/>
              <a:gd name="connsiteX16" fmla="*/ 10058400 w 10058400"/>
              <a:gd name="connsiteY16" fmla="*/ 0 h 18288"/>
              <a:gd name="connsiteX17" fmla="*/ 10058400 w 10058400"/>
              <a:gd name="connsiteY17" fmla="*/ 18288 h 18288"/>
              <a:gd name="connsiteX18" fmla="*/ 9387840 w 10058400"/>
              <a:gd name="connsiteY18" fmla="*/ 18288 h 18288"/>
              <a:gd name="connsiteX19" fmla="*/ 8616696 w 10058400"/>
              <a:gd name="connsiteY19" fmla="*/ 18288 h 18288"/>
              <a:gd name="connsiteX20" fmla="*/ 7845552 w 10058400"/>
              <a:gd name="connsiteY20" fmla="*/ 18288 h 18288"/>
              <a:gd name="connsiteX21" fmla="*/ 7376160 w 10058400"/>
              <a:gd name="connsiteY21" fmla="*/ 18288 h 18288"/>
              <a:gd name="connsiteX22" fmla="*/ 6504432 w 10058400"/>
              <a:gd name="connsiteY22" fmla="*/ 18288 h 18288"/>
              <a:gd name="connsiteX23" fmla="*/ 5833872 w 10058400"/>
              <a:gd name="connsiteY23" fmla="*/ 18288 h 18288"/>
              <a:gd name="connsiteX24" fmla="*/ 5465064 w 10058400"/>
              <a:gd name="connsiteY24" fmla="*/ 18288 h 18288"/>
              <a:gd name="connsiteX25" fmla="*/ 4794504 w 10058400"/>
              <a:gd name="connsiteY25" fmla="*/ 18288 h 18288"/>
              <a:gd name="connsiteX26" fmla="*/ 4224528 w 10058400"/>
              <a:gd name="connsiteY26" fmla="*/ 18288 h 18288"/>
              <a:gd name="connsiteX27" fmla="*/ 3654552 w 10058400"/>
              <a:gd name="connsiteY27" fmla="*/ 18288 h 18288"/>
              <a:gd name="connsiteX28" fmla="*/ 3084576 w 10058400"/>
              <a:gd name="connsiteY28" fmla="*/ 18288 h 18288"/>
              <a:gd name="connsiteX29" fmla="*/ 2514600 w 10058400"/>
              <a:gd name="connsiteY29" fmla="*/ 18288 h 18288"/>
              <a:gd name="connsiteX30" fmla="*/ 1743456 w 10058400"/>
              <a:gd name="connsiteY30" fmla="*/ 18288 h 18288"/>
              <a:gd name="connsiteX31" fmla="*/ 1072896 w 10058400"/>
              <a:gd name="connsiteY31" fmla="*/ 18288 h 18288"/>
              <a:gd name="connsiteX32" fmla="*/ 704088 w 10058400"/>
              <a:gd name="connsiteY32" fmla="*/ 18288 h 18288"/>
              <a:gd name="connsiteX33" fmla="*/ 0 w 10058400"/>
              <a:gd name="connsiteY33" fmla="*/ 18288 h 18288"/>
              <a:gd name="connsiteX34" fmla="*/ 0 w 1005840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58400" h="18288" fill="none" extrusionOk="0">
                <a:moveTo>
                  <a:pt x="0" y="0"/>
                </a:moveTo>
                <a:cubicBezTo>
                  <a:pt x="334658" y="-19022"/>
                  <a:pt x="681341" y="-18040"/>
                  <a:pt x="871728" y="0"/>
                </a:cubicBezTo>
                <a:cubicBezTo>
                  <a:pt x="1062115" y="18040"/>
                  <a:pt x="1232837" y="-1222"/>
                  <a:pt x="1341120" y="0"/>
                </a:cubicBezTo>
                <a:cubicBezTo>
                  <a:pt x="1449403" y="1222"/>
                  <a:pt x="1840884" y="19963"/>
                  <a:pt x="2112264" y="0"/>
                </a:cubicBezTo>
                <a:cubicBezTo>
                  <a:pt x="2383644" y="-19963"/>
                  <a:pt x="2364510" y="-12060"/>
                  <a:pt x="2581656" y="0"/>
                </a:cubicBezTo>
                <a:cubicBezTo>
                  <a:pt x="2798802" y="12060"/>
                  <a:pt x="3098653" y="-8686"/>
                  <a:pt x="3252216" y="0"/>
                </a:cubicBezTo>
                <a:cubicBezTo>
                  <a:pt x="3405779" y="8686"/>
                  <a:pt x="3779581" y="9580"/>
                  <a:pt x="4023360" y="0"/>
                </a:cubicBezTo>
                <a:cubicBezTo>
                  <a:pt x="4267139" y="-9580"/>
                  <a:pt x="4300308" y="-10723"/>
                  <a:pt x="4392168" y="0"/>
                </a:cubicBezTo>
                <a:cubicBezTo>
                  <a:pt x="4484028" y="10723"/>
                  <a:pt x="4577956" y="-10477"/>
                  <a:pt x="4760976" y="0"/>
                </a:cubicBezTo>
                <a:cubicBezTo>
                  <a:pt x="4943996" y="10477"/>
                  <a:pt x="5288601" y="20381"/>
                  <a:pt x="5632704" y="0"/>
                </a:cubicBezTo>
                <a:cubicBezTo>
                  <a:pt x="5976807" y="-20381"/>
                  <a:pt x="5982544" y="-8995"/>
                  <a:pt x="6303264" y="0"/>
                </a:cubicBezTo>
                <a:cubicBezTo>
                  <a:pt x="6623984" y="8995"/>
                  <a:pt x="6518155" y="-12608"/>
                  <a:pt x="6672072" y="0"/>
                </a:cubicBezTo>
                <a:cubicBezTo>
                  <a:pt x="6825989" y="12608"/>
                  <a:pt x="7201084" y="-10078"/>
                  <a:pt x="7342632" y="0"/>
                </a:cubicBezTo>
                <a:cubicBezTo>
                  <a:pt x="7484180" y="10078"/>
                  <a:pt x="7820183" y="42917"/>
                  <a:pt x="8214360" y="0"/>
                </a:cubicBezTo>
                <a:cubicBezTo>
                  <a:pt x="8608537" y="-42917"/>
                  <a:pt x="8506217" y="3845"/>
                  <a:pt x="8784336" y="0"/>
                </a:cubicBezTo>
                <a:cubicBezTo>
                  <a:pt x="9062455" y="-3845"/>
                  <a:pt x="9197272" y="-15591"/>
                  <a:pt x="9354312" y="0"/>
                </a:cubicBezTo>
                <a:cubicBezTo>
                  <a:pt x="9511352" y="15591"/>
                  <a:pt x="9758297" y="20300"/>
                  <a:pt x="10058400" y="0"/>
                </a:cubicBezTo>
                <a:cubicBezTo>
                  <a:pt x="10058738" y="7640"/>
                  <a:pt x="10057950" y="11289"/>
                  <a:pt x="10058400" y="18288"/>
                </a:cubicBezTo>
                <a:cubicBezTo>
                  <a:pt x="9758666" y="48758"/>
                  <a:pt x="9707216" y="18685"/>
                  <a:pt x="9387840" y="18288"/>
                </a:cubicBezTo>
                <a:cubicBezTo>
                  <a:pt x="9068464" y="17891"/>
                  <a:pt x="8969166" y="3620"/>
                  <a:pt x="8616696" y="18288"/>
                </a:cubicBezTo>
                <a:cubicBezTo>
                  <a:pt x="8264226" y="32956"/>
                  <a:pt x="8059107" y="51367"/>
                  <a:pt x="7845552" y="18288"/>
                </a:cubicBezTo>
                <a:cubicBezTo>
                  <a:pt x="7631997" y="-14791"/>
                  <a:pt x="7577558" y="37363"/>
                  <a:pt x="7376160" y="18288"/>
                </a:cubicBezTo>
                <a:cubicBezTo>
                  <a:pt x="7174762" y="-787"/>
                  <a:pt x="6928433" y="14864"/>
                  <a:pt x="6504432" y="18288"/>
                </a:cubicBezTo>
                <a:cubicBezTo>
                  <a:pt x="6080431" y="21712"/>
                  <a:pt x="6104780" y="17541"/>
                  <a:pt x="5833872" y="18288"/>
                </a:cubicBezTo>
                <a:cubicBezTo>
                  <a:pt x="5562964" y="19035"/>
                  <a:pt x="5559559" y="27284"/>
                  <a:pt x="5465064" y="18288"/>
                </a:cubicBezTo>
                <a:cubicBezTo>
                  <a:pt x="5370569" y="9292"/>
                  <a:pt x="4963819" y="-14800"/>
                  <a:pt x="4794504" y="18288"/>
                </a:cubicBezTo>
                <a:cubicBezTo>
                  <a:pt x="4625189" y="51376"/>
                  <a:pt x="4366498" y="6696"/>
                  <a:pt x="4224528" y="18288"/>
                </a:cubicBezTo>
                <a:cubicBezTo>
                  <a:pt x="4082558" y="29880"/>
                  <a:pt x="3870444" y="19624"/>
                  <a:pt x="3654552" y="18288"/>
                </a:cubicBezTo>
                <a:cubicBezTo>
                  <a:pt x="3438660" y="16952"/>
                  <a:pt x="3315883" y="78"/>
                  <a:pt x="3084576" y="18288"/>
                </a:cubicBezTo>
                <a:cubicBezTo>
                  <a:pt x="2853269" y="36498"/>
                  <a:pt x="2756535" y="41131"/>
                  <a:pt x="2514600" y="18288"/>
                </a:cubicBezTo>
                <a:cubicBezTo>
                  <a:pt x="2272665" y="-4555"/>
                  <a:pt x="1968940" y="25290"/>
                  <a:pt x="1743456" y="18288"/>
                </a:cubicBezTo>
                <a:cubicBezTo>
                  <a:pt x="1517972" y="11286"/>
                  <a:pt x="1326246" y="28678"/>
                  <a:pt x="1072896" y="18288"/>
                </a:cubicBezTo>
                <a:cubicBezTo>
                  <a:pt x="819546" y="7898"/>
                  <a:pt x="820014" y="25628"/>
                  <a:pt x="704088" y="18288"/>
                </a:cubicBezTo>
                <a:cubicBezTo>
                  <a:pt x="588162" y="10948"/>
                  <a:pt x="264710" y="-2082"/>
                  <a:pt x="0" y="18288"/>
                </a:cubicBezTo>
                <a:cubicBezTo>
                  <a:pt x="-82" y="11708"/>
                  <a:pt x="-178" y="8956"/>
                  <a:pt x="0" y="0"/>
                </a:cubicBezTo>
                <a:close/>
              </a:path>
              <a:path w="10058400" h="18288" stroke="0" extrusionOk="0">
                <a:moveTo>
                  <a:pt x="0" y="0"/>
                </a:moveTo>
                <a:cubicBezTo>
                  <a:pt x="120882" y="-19041"/>
                  <a:pt x="345677" y="-15698"/>
                  <a:pt x="569976" y="0"/>
                </a:cubicBezTo>
                <a:cubicBezTo>
                  <a:pt x="794275" y="15698"/>
                  <a:pt x="815004" y="-12908"/>
                  <a:pt x="938784" y="0"/>
                </a:cubicBezTo>
                <a:cubicBezTo>
                  <a:pt x="1062564" y="12908"/>
                  <a:pt x="1417000" y="-27861"/>
                  <a:pt x="1810512" y="0"/>
                </a:cubicBezTo>
                <a:cubicBezTo>
                  <a:pt x="2204024" y="27861"/>
                  <a:pt x="2114556" y="2763"/>
                  <a:pt x="2380488" y="0"/>
                </a:cubicBezTo>
                <a:cubicBezTo>
                  <a:pt x="2646420" y="-2763"/>
                  <a:pt x="2697029" y="28085"/>
                  <a:pt x="2950464" y="0"/>
                </a:cubicBezTo>
                <a:cubicBezTo>
                  <a:pt x="3203899" y="-28085"/>
                  <a:pt x="3390812" y="-12538"/>
                  <a:pt x="3822192" y="0"/>
                </a:cubicBezTo>
                <a:cubicBezTo>
                  <a:pt x="4253572" y="12538"/>
                  <a:pt x="4161348" y="13090"/>
                  <a:pt x="4291584" y="0"/>
                </a:cubicBezTo>
                <a:cubicBezTo>
                  <a:pt x="4421820" y="-13090"/>
                  <a:pt x="4755760" y="11859"/>
                  <a:pt x="5163312" y="0"/>
                </a:cubicBezTo>
                <a:cubicBezTo>
                  <a:pt x="5570864" y="-11859"/>
                  <a:pt x="5702139" y="14703"/>
                  <a:pt x="6035040" y="0"/>
                </a:cubicBezTo>
                <a:cubicBezTo>
                  <a:pt x="6367941" y="-14703"/>
                  <a:pt x="6472880" y="-3083"/>
                  <a:pt x="6705600" y="0"/>
                </a:cubicBezTo>
                <a:cubicBezTo>
                  <a:pt x="6938320" y="3083"/>
                  <a:pt x="7388759" y="25367"/>
                  <a:pt x="7577328" y="0"/>
                </a:cubicBezTo>
                <a:cubicBezTo>
                  <a:pt x="7765897" y="-25367"/>
                  <a:pt x="8012035" y="3189"/>
                  <a:pt x="8147304" y="0"/>
                </a:cubicBezTo>
                <a:cubicBezTo>
                  <a:pt x="8282573" y="-3189"/>
                  <a:pt x="8493420" y="2374"/>
                  <a:pt x="8717280" y="0"/>
                </a:cubicBezTo>
                <a:cubicBezTo>
                  <a:pt x="8941140" y="-2374"/>
                  <a:pt x="9274545" y="21250"/>
                  <a:pt x="9488424" y="0"/>
                </a:cubicBezTo>
                <a:cubicBezTo>
                  <a:pt x="9702303" y="-21250"/>
                  <a:pt x="9774869" y="27391"/>
                  <a:pt x="10058400" y="0"/>
                </a:cubicBezTo>
                <a:cubicBezTo>
                  <a:pt x="10058525" y="4395"/>
                  <a:pt x="10058325" y="9776"/>
                  <a:pt x="10058400" y="18288"/>
                </a:cubicBezTo>
                <a:cubicBezTo>
                  <a:pt x="9760319" y="42975"/>
                  <a:pt x="9447826" y="14204"/>
                  <a:pt x="9287256" y="18288"/>
                </a:cubicBezTo>
                <a:cubicBezTo>
                  <a:pt x="9126686" y="22372"/>
                  <a:pt x="8871278" y="7926"/>
                  <a:pt x="8616696" y="18288"/>
                </a:cubicBezTo>
                <a:cubicBezTo>
                  <a:pt x="8362114" y="28650"/>
                  <a:pt x="8403958" y="16785"/>
                  <a:pt x="8247888" y="18288"/>
                </a:cubicBezTo>
                <a:cubicBezTo>
                  <a:pt x="8091818" y="19791"/>
                  <a:pt x="7955945" y="12999"/>
                  <a:pt x="7778496" y="18288"/>
                </a:cubicBezTo>
                <a:cubicBezTo>
                  <a:pt x="7601047" y="23577"/>
                  <a:pt x="7251882" y="31804"/>
                  <a:pt x="6906768" y="18288"/>
                </a:cubicBezTo>
                <a:cubicBezTo>
                  <a:pt x="6561654" y="4772"/>
                  <a:pt x="6561515" y="13741"/>
                  <a:pt x="6236208" y="18288"/>
                </a:cubicBezTo>
                <a:cubicBezTo>
                  <a:pt x="5910901" y="22835"/>
                  <a:pt x="5895967" y="28150"/>
                  <a:pt x="5766816" y="18288"/>
                </a:cubicBezTo>
                <a:cubicBezTo>
                  <a:pt x="5637665" y="8426"/>
                  <a:pt x="5281724" y="15646"/>
                  <a:pt x="5096256" y="18288"/>
                </a:cubicBezTo>
                <a:cubicBezTo>
                  <a:pt x="4910788" y="20930"/>
                  <a:pt x="4848857" y="35740"/>
                  <a:pt x="4727448" y="18288"/>
                </a:cubicBezTo>
                <a:cubicBezTo>
                  <a:pt x="4606039" y="836"/>
                  <a:pt x="4458519" y="15067"/>
                  <a:pt x="4358640" y="18288"/>
                </a:cubicBezTo>
                <a:cubicBezTo>
                  <a:pt x="4258761" y="21509"/>
                  <a:pt x="4012132" y="7304"/>
                  <a:pt x="3688080" y="18288"/>
                </a:cubicBezTo>
                <a:cubicBezTo>
                  <a:pt x="3364028" y="29272"/>
                  <a:pt x="3378408" y="41231"/>
                  <a:pt x="3218688" y="18288"/>
                </a:cubicBezTo>
                <a:cubicBezTo>
                  <a:pt x="3058968" y="-4655"/>
                  <a:pt x="2696090" y="9421"/>
                  <a:pt x="2447544" y="18288"/>
                </a:cubicBezTo>
                <a:cubicBezTo>
                  <a:pt x="2198998" y="27155"/>
                  <a:pt x="2202021" y="26087"/>
                  <a:pt x="1978152" y="18288"/>
                </a:cubicBezTo>
                <a:cubicBezTo>
                  <a:pt x="1754283" y="10489"/>
                  <a:pt x="1551278" y="-13584"/>
                  <a:pt x="1207008" y="18288"/>
                </a:cubicBezTo>
                <a:cubicBezTo>
                  <a:pt x="862738" y="50160"/>
                  <a:pt x="988918" y="10376"/>
                  <a:pt x="838200" y="18288"/>
                </a:cubicBezTo>
                <a:cubicBezTo>
                  <a:pt x="687482" y="26200"/>
                  <a:pt x="260946" y="12029"/>
                  <a:pt x="0" y="18288"/>
                </a:cubicBezTo>
                <a:cubicBezTo>
                  <a:pt x="-504" y="12101"/>
                  <a:pt x="-591" y="7719"/>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683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66039-A3AD-D206-B58D-3C65935F418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kern="1200">
                <a:solidFill>
                  <a:schemeClr val="tx1"/>
                </a:solidFill>
                <a:latin typeface="+mj-lt"/>
                <a:ea typeface="+mj-ea"/>
                <a:cs typeface="+mj-cs"/>
              </a:rPr>
              <a:t>Websites </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62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8E13546-BC39-9A4D-1B2E-899958F4D5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53944" y="50996"/>
            <a:ext cx="2085808" cy="1439208"/>
          </a:xfrm>
          <a:prstGeom prst="rect">
            <a:avLst/>
          </a:prstGeom>
        </p:spPr>
      </p:pic>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Aurora at UConn - Similarities to Word</a:t>
            </a:r>
          </a:p>
        </p:txBody>
      </p:sp>
      <p:sp>
        <p:nvSpPr>
          <p:cNvPr id="9" name="sketch line">
            <a:extLst>
              <a:ext uri="{FF2B5EF4-FFF2-40B4-BE49-F238E27FC236}">
                <a16:creationId xmlns:a16="http://schemas.microsoft.com/office/drawing/2014/main" id="{9B251174-D671-21AD-F03E-8410A7128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038185" y="978700"/>
            <a:ext cx="7864366" cy="73597"/>
          </a:xfrm>
          <a:custGeom>
            <a:avLst/>
            <a:gdLst>
              <a:gd name="connsiteX0" fmla="*/ 0 w 7864366"/>
              <a:gd name="connsiteY0" fmla="*/ 0 h 73597"/>
              <a:gd name="connsiteX1" fmla="*/ 479011 w 7864366"/>
              <a:gd name="connsiteY1" fmla="*/ 0 h 73597"/>
              <a:gd name="connsiteX2" fmla="*/ 1351241 w 7864366"/>
              <a:gd name="connsiteY2" fmla="*/ 0 h 73597"/>
              <a:gd name="connsiteX3" fmla="*/ 2144827 w 7864366"/>
              <a:gd name="connsiteY3" fmla="*/ 0 h 73597"/>
              <a:gd name="connsiteX4" fmla="*/ 2623838 w 7864366"/>
              <a:gd name="connsiteY4" fmla="*/ 0 h 73597"/>
              <a:gd name="connsiteX5" fmla="*/ 3260136 w 7864366"/>
              <a:gd name="connsiteY5" fmla="*/ 0 h 73597"/>
              <a:gd name="connsiteX6" fmla="*/ 4132367 w 7864366"/>
              <a:gd name="connsiteY6" fmla="*/ 0 h 73597"/>
              <a:gd name="connsiteX7" fmla="*/ 4847309 w 7864366"/>
              <a:gd name="connsiteY7" fmla="*/ 0 h 73597"/>
              <a:gd name="connsiteX8" fmla="*/ 5640895 w 7864366"/>
              <a:gd name="connsiteY8" fmla="*/ 0 h 73597"/>
              <a:gd name="connsiteX9" fmla="*/ 6277193 w 7864366"/>
              <a:gd name="connsiteY9" fmla="*/ 0 h 73597"/>
              <a:gd name="connsiteX10" fmla="*/ 6992136 w 7864366"/>
              <a:gd name="connsiteY10" fmla="*/ 0 h 73597"/>
              <a:gd name="connsiteX11" fmla="*/ 7864366 w 7864366"/>
              <a:gd name="connsiteY11" fmla="*/ 0 h 73597"/>
              <a:gd name="connsiteX12" fmla="*/ 7864366 w 7864366"/>
              <a:gd name="connsiteY12" fmla="*/ 73597 h 73597"/>
              <a:gd name="connsiteX13" fmla="*/ 7385354 w 7864366"/>
              <a:gd name="connsiteY13" fmla="*/ 73597 h 73597"/>
              <a:gd name="connsiteX14" fmla="*/ 6906342 w 7864366"/>
              <a:gd name="connsiteY14" fmla="*/ 73597 h 73597"/>
              <a:gd name="connsiteX15" fmla="*/ 6112757 w 7864366"/>
              <a:gd name="connsiteY15" fmla="*/ 73597 h 73597"/>
              <a:gd name="connsiteX16" fmla="*/ 5633746 w 7864366"/>
              <a:gd name="connsiteY16" fmla="*/ 73597 h 73597"/>
              <a:gd name="connsiteX17" fmla="*/ 4918803 w 7864366"/>
              <a:gd name="connsiteY17" fmla="*/ 73597 h 73597"/>
              <a:gd name="connsiteX18" fmla="*/ 4361148 w 7864366"/>
              <a:gd name="connsiteY18" fmla="*/ 73597 h 73597"/>
              <a:gd name="connsiteX19" fmla="*/ 3646206 w 7864366"/>
              <a:gd name="connsiteY19" fmla="*/ 73597 h 73597"/>
              <a:gd name="connsiteX20" fmla="*/ 2931263 w 7864366"/>
              <a:gd name="connsiteY20" fmla="*/ 73597 h 73597"/>
              <a:gd name="connsiteX21" fmla="*/ 2216320 w 7864366"/>
              <a:gd name="connsiteY21" fmla="*/ 73597 h 73597"/>
              <a:gd name="connsiteX22" fmla="*/ 1858849 w 7864366"/>
              <a:gd name="connsiteY22" fmla="*/ 73597 h 73597"/>
              <a:gd name="connsiteX23" fmla="*/ 1501378 w 7864366"/>
              <a:gd name="connsiteY23" fmla="*/ 73597 h 73597"/>
              <a:gd name="connsiteX24" fmla="*/ 865079 w 7864366"/>
              <a:gd name="connsiteY24" fmla="*/ 73597 h 73597"/>
              <a:gd name="connsiteX25" fmla="*/ 0 w 7864366"/>
              <a:gd name="connsiteY25" fmla="*/ 73597 h 73597"/>
              <a:gd name="connsiteX26" fmla="*/ 0 w 7864366"/>
              <a:gd name="connsiteY26" fmla="*/ 0 h 73597"/>
              <a:gd name="connsiteX0" fmla="*/ 0 w 7864366"/>
              <a:gd name="connsiteY0" fmla="*/ 0 h 73597"/>
              <a:gd name="connsiteX1" fmla="*/ 636298 w 7864366"/>
              <a:gd name="connsiteY1" fmla="*/ 0 h 73597"/>
              <a:gd name="connsiteX2" fmla="*/ 1115310 w 7864366"/>
              <a:gd name="connsiteY2" fmla="*/ 0 h 73597"/>
              <a:gd name="connsiteX3" fmla="*/ 1987539 w 7864366"/>
              <a:gd name="connsiteY3" fmla="*/ 0 h 73597"/>
              <a:gd name="connsiteX4" fmla="*/ 2623838 w 7864366"/>
              <a:gd name="connsiteY4" fmla="*/ 0 h 73597"/>
              <a:gd name="connsiteX5" fmla="*/ 3260136 w 7864366"/>
              <a:gd name="connsiteY5" fmla="*/ 0 h 73597"/>
              <a:gd name="connsiteX6" fmla="*/ 4132367 w 7864366"/>
              <a:gd name="connsiteY6" fmla="*/ 0 h 73597"/>
              <a:gd name="connsiteX7" fmla="*/ 4690021 w 7864366"/>
              <a:gd name="connsiteY7" fmla="*/ 0 h 73597"/>
              <a:gd name="connsiteX8" fmla="*/ 5562251 w 7864366"/>
              <a:gd name="connsiteY8" fmla="*/ 0 h 73597"/>
              <a:gd name="connsiteX9" fmla="*/ 6434480 w 7864366"/>
              <a:gd name="connsiteY9" fmla="*/ 0 h 73597"/>
              <a:gd name="connsiteX10" fmla="*/ 7149423 w 7864366"/>
              <a:gd name="connsiteY10" fmla="*/ 0 h 73597"/>
              <a:gd name="connsiteX11" fmla="*/ 7864366 w 7864366"/>
              <a:gd name="connsiteY11" fmla="*/ 0 h 73597"/>
              <a:gd name="connsiteX12" fmla="*/ 7864366 w 7864366"/>
              <a:gd name="connsiteY12" fmla="*/ 73597 h 73597"/>
              <a:gd name="connsiteX13" fmla="*/ 7385354 w 7864366"/>
              <a:gd name="connsiteY13" fmla="*/ 73597 h 73597"/>
              <a:gd name="connsiteX14" fmla="*/ 6513124 w 7864366"/>
              <a:gd name="connsiteY14" fmla="*/ 73597 h 73597"/>
              <a:gd name="connsiteX15" fmla="*/ 5955470 w 7864366"/>
              <a:gd name="connsiteY15" fmla="*/ 73597 h 73597"/>
              <a:gd name="connsiteX16" fmla="*/ 5240527 w 7864366"/>
              <a:gd name="connsiteY16" fmla="*/ 73597 h 73597"/>
              <a:gd name="connsiteX17" fmla="*/ 4368297 w 7864366"/>
              <a:gd name="connsiteY17" fmla="*/ 73597 h 73597"/>
              <a:gd name="connsiteX18" fmla="*/ 3653355 w 7864366"/>
              <a:gd name="connsiteY18" fmla="*/ 73597 h 73597"/>
              <a:gd name="connsiteX19" fmla="*/ 3174344 w 7864366"/>
              <a:gd name="connsiteY19" fmla="*/ 73597 h 73597"/>
              <a:gd name="connsiteX20" fmla="*/ 2616689 w 7864366"/>
              <a:gd name="connsiteY20" fmla="*/ 73597 h 73597"/>
              <a:gd name="connsiteX21" fmla="*/ 1744459 w 7864366"/>
              <a:gd name="connsiteY21" fmla="*/ 73597 h 73597"/>
              <a:gd name="connsiteX22" fmla="*/ 1029516 w 7864366"/>
              <a:gd name="connsiteY22" fmla="*/ 73597 h 73597"/>
              <a:gd name="connsiteX23" fmla="*/ 0 w 7864366"/>
              <a:gd name="connsiteY23" fmla="*/ 73597 h 73597"/>
              <a:gd name="connsiteX24" fmla="*/ 0 w 7864366"/>
              <a:gd name="connsiteY24" fmla="*/ 0 h 73597"/>
              <a:gd name="connsiteX0" fmla="*/ 0 w 7864366"/>
              <a:gd name="connsiteY0" fmla="*/ 0 h 73597"/>
              <a:gd name="connsiteX1" fmla="*/ 479011 w 7864366"/>
              <a:gd name="connsiteY1" fmla="*/ 0 h 73597"/>
              <a:gd name="connsiteX2" fmla="*/ 1351241 w 7864366"/>
              <a:gd name="connsiteY2" fmla="*/ 0 h 73597"/>
              <a:gd name="connsiteX3" fmla="*/ 2144827 w 7864366"/>
              <a:gd name="connsiteY3" fmla="*/ 0 h 73597"/>
              <a:gd name="connsiteX4" fmla="*/ 2623838 w 7864366"/>
              <a:gd name="connsiteY4" fmla="*/ 0 h 73597"/>
              <a:gd name="connsiteX5" fmla="*/ 3260136 w 7864366"/>
              <a:gd name="connsiteY5" fmla="*/ 0 h 73597"/>
              <a:gd name="connsiteX6" fmla="*/ 4132367 w 7864366"/>
              <a:gd name="connsiteY6" fmla="*/ 0 h 73597"/>
              <a:gd name="connsiteX7" fmla="*/ 4847309 w 7864366"/>
              <a:gd name="connsiteY7" fmla="*/ 0 h 73597"/>
              <a:gd name="connsiteX8" fmla="*/ 5640895 w 7864366"/>
              <a:gd name="connsiteY8" fmla="*/ 0 h 73597"/>
              <a:gd name="connsiteX9" fmla="*/ 6277193 w 7864366"/>
              <a:gd name="connsiteY9" fmla="*/ 0 h 73597"/>
              <a:gd name="connsiteX10" fmla="*/ 6992136 w 7864366"/>
              <a:gd name="connsiteY10" fmla="*/ 0 h 73597"/>
              <a:gd name="connsiteX11" fmla="*/ 7864366 w 7864366"/>
              <a:gd name="connsiteY11" fmla="*/ 0 h 73597"/>
              <a:gd name="connsiteX12" fmla="*/ 7864366 w 7864366"/>
              <a:gd name="connsiteY12" fmla="*/ 73597 h 73597"/>
              <a:gd name="connsiteX13" fmla="*/ 7385354 w 7864366"/>
              <a:gd name="connsiteY13" fmla="*/ 73597 h 73597"/>
              <a:gd name="connsiteX14" fmla="*/ 6906342 w 7864366"/>
              <a:gd name="connsiteY14" fmla="*/ 73597 h 73597"/>
              <a:gd name="connsiteX15" fmla="*/ 6112757 w 7864366"/>
              <a:gd name="connsiteY15" fmla="*/ 73597 h 73597"/>
              <a:gd name="connsiteX16" fmla="*/ 5633746 w 7864366"/>
              <a:gd name="connsiteY16" fmla="*/ 73597 h 73597"/>
              <a:gd name="connsiteX17" fmla="*/ 4918803 w 7864366"/>
              <a:gd name="connsiteY17" fmla="*/ 73597 h 73597"/>
              <a:gd name="connsiteX18" fmla="*/ 4361148 w 7864366"/>
              <a:gd name="connsiteY18" fmla="*/ 73597 h 73597"/>
              <a:gd name="connsiteX19" fmla="*/ 3646206 w 7864366"/>
              <a:gd name="connsiteY19" fmla="*/ 73597 h 73597"/>
              <a:gd name="connsiteX20" fmla="*/ 2931263 w 7864366"/>
              <a:gd name="connsiteY20" fmla="*/ 73597 h 73597"/>
              <a:gd name="connsiteX21" fmla="*/ 2216320 w 7864366"/>
              <a:gd name="connsiteY21" fmla="*/ 73597 h 73597"/>
              <a:gd name="connsiteX22" fmla="*/ 1858849 w 7864366"/>
              <a:gd name="connsiteY22" fmla="*/ 73597 h 73597"/>
              <a:gd name="connsiteX23" fmla="*/ 1501378 w 7864366"/>
              <a:gd name="connsiteY23" fmla="*/ 73597 h 73597"/>
              <a:gd name="connsiteX24" fmla="*/ 865079 w 7864366"/>
              <a:gd name="connsiteY24" fmla="*/ 73597 h 73597"/>
              <a:gd name="connsiteX25" fmla="*/ 0 w 7864366"/>
              <a:gd name="connsiteY25" fmla="*/ 73597 h 73597"/>
              <a:gd name="connsiteX26" fmla="*/ 0 w 7864366"/>
              <a:gd name="connsiteY26" fmla="*/ 0 h 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64366" h="73597" fill="none" extrusionOk="0">
                <a:moveTo>
                  <a:pt x="0" y="0"/>
                </a:moveTo>
                <a:cubicBezTo>
                  <a:pt x="96673" y="-1490"/>
                  <a:pt x="371690" y="-33559"/>
                  <a:pt x="479011" y="0"/>
                </a:cubicBezTo>
                <a:cubicBezTo>
                  <a:pt x="562784" y="37547"/>
                  <a:pt x="1141193" y="-15572"/>
                  <a:pt x="1351241" y="0"/>
                </a:cubicBezTo>
                <a:cubicBezTo>
                  <a:pt x="1611808" y="55114"/>
                  <a:pt x="1747133" y="7775"/>
                  <a:pt x="2144827" y="0"/>
                </a:cubicBezTo>
                <a:cubicBezTo>
                  <a:pt x="2566212" y="38438"/>
                  <a:pt x="2464335" y="-65472"/>
                  <a:pt x="2623838" y="0"/>
                </a:cubicBezTo>
                <a:cubicBezTo>
                  <a:pt x="2811201" y="31806"/>
                  <a:pt x="3130410" y="46609"/>
                  <a:pt x="3260136" y="0"/>
                </a:cubicBezTo>
                <a:cubicBezTo>
                  <a:pt x="3470695" y="34445"/>
                  <a:pt x="3856000" y="95249"/>
                  <a:pt x="4132367" y="0"/>
                </a:cubicBezTo>
                <a:cubicBezTo>
                  <a:pt x="4462258" y="-8799"/>
                  <a:pt x="4540308" y="-61409"/>
                  <a:pt x="4847309" y="0"/>
                </a:cubicBezTo>
                <a:cubicBezTo>
                  <a:pt x="5129011" y="63438"/>
                  <a:pt x="5312391" y="44861"/>
                  <a:pt x="5640895" y="0"/>
                </a:cubicBezTo>
                <a:cubicBezTo>
                  <a:pt x="6016569" y="-44639"/>
                  <a:pt x="5963863" y="-11849"/>
                  <a:pt x="6277193" y="0"/>
                </a:cubicBezTo>
                <a:cubicBezTo>
                  <a:pt x="6518152" y="16866"/>
                  <a:pt x="6777076" y="70808"/>
                  <a:pt x="6992136" y="0"/>
                </a:cubicBezTo>
                <a:cubicBezTo>
                  <a:pt x="7184212" y="-48290"/>
                  <a:pt x="7669597" y="-95124"/>
                  <a:pt x="7864366" y="0"/>
                </a:cubicBezTo>
                <a:cubicBezTo>
                  <a:pt x="7866654" y="24544"/>
                  <a:pt x="7869895" y="49675"/>
                  <a:pt x="7864366" y="73597"/>
                </a:cubicBezTo>
                <a:cubicBezTo>
                  <a:pt x="7697772" y="80584"/>
                  <a:pt x="7597336" y="33096"/>
                  <a:pt x="7385354" y="73597"/>
                </a:cubicBezTo>
                <a:cubicBezTo>
                  <a:pt x="7175064" y="28926"/>
                  <a:pt x="7029823" y="19662"/>
                  <a:pt x="6906342" y="73597"/>
                </a:cubicBezTo>
                <a:cubicBezTo>
                  <a:pt x="6739996" y="92879"/>
                  <a:pt x="6494243" y="-9159"/>
                  <a:pt x="6112757" y="73597"/>
                </a:cubicBezTo>
                <a:cubicBezTo>
                  <a:pt x="5773490" y="91969"/>
                  <a:pt x="5762874" y="96592"/>
                  <a:pt x="5633746" y="73597"/>
                </a:cubicBezTo>
                <a:cubicBezTo>
                  <a:pt x="5522759" y="-10651"/>
                  <a:pt x="5210691" y="42274"/>
                  <a:pt x="4918803" y="73597"/>
                </a:cubicBezTo>
                <a:cubicBezTo>
                  <a:pt x="4638897" y="60224"/>
                  <a:pt x="4635512" y="57809"/>
                  <a:pt x="4361148" y="73597"/>
                </a:cubicBezTo>
                <a:cubicBezTo>
                  <a:pt x="4124909" y="119898"/>
                  <a:pt x="3844645" y="72367"/>
                  <a:pt x="3646206" y="73597"/>
                </a:cubicBezTo>
                <a:cubicBezTo>
                  <a:pt x="3325697" y="113196"/>
                  <a:pt x="3175645" y="45787"/>
                  <a:pt x="2931263" y="73597"/>
                </a:cubicBezTo>
                <a:cubicBezTo>
                  <a:pt x="2663214" y="52400"/>
                  <a:pt x="2524328" y="128404"/>
                  <a:pt x="2216320" y="73597"/>
                </a:cubicBezTo>
                <a:cubicBezTo>
                  <a:pt x="2044888" y="77348"/>
                  <a:pt x="2031969" y="86663"/>
                  <a:pt x="1858849" y="73597"/>
                </a:cubicBezTo>
                <a:cubicBezTo>
                  <a:pt x="1677728" y="59760"/>
                  <a:pt x="1594504" y="77297"/>
                  <a:pt x="1501378" y="73597"/>
                </a:cubicBezTo>
                <a:cubicBezTo>
                  <a:pt x="1308296" y="42149"/>
                  <a:pt x="1082671" y="48310"/>
                  <a:pt x="865079" y="73597"/>
                </a:cubicBezTo>
                <a:cubicBezTo>
                  <a:pt x="628605" y="73786"/>
                  <a:pt x="201637" y="130986"/>
                  <a:pt x="0" y="73597"/>
                </a:cubicBezTo>
                <a:cubicBezTo>
                  <a:pt x="-3205" y="47183"/>
                  <a:pt x="1752" y="26953"/>
                  <a:pt x="0" y="0"/>
                </a:cubicBezTo>
                <a:close/>
              </a:path>
              <a:path w="7864366" h="73597" stroke="0" extrusionOk="0">
                <a:moveTo>
                  <a:pt x="0" y="0"/>
                </a:moveTo>
                <a:cubicBezTo>
                  <a:pt x="173429" y="6262"/>
                  <a:pt x="498435" y="-38228"/>
                  <a:pt x="636298" y="0"/>
                </a:cubicBezTo>
                <a:cubicBezTo>
                  <a:pt x="789535" y="-16833"/>
                  <a:pt x="1035223" y="-33279"/>
                  <a:pt x="1115310" y="0"/>
                </a:cubicBezTo>
                <a:cubicBezTo>
                  <a:pt x="1327600" y="-67513"/>
                  <a:pt x="1759365" y="-109161"/>
                  <a:pt x="1987539" y="0"/>
                </a:cubicBezTo>
                <a:cubicBezTo>
                  <a:pt x="2273841" y="89308"/>
                  <a:pt x="2362138" y="-59940"/>
                  <a:pt x="2623838" y="0"/>
                </a:cubicBezTo>
                <a:cubicBezTo>
                  <a:pt x="2941138" y="28686"/>
                  <a:pt x="2972164" y="-17538"/>
                  <a:pt x="3260136" y="0"/>
                </a:cubicBezTo>
                <a:cubicBezTo>
                  <a:pt x="3469552" y="7363"/>
                  <a:pt x="3988782" y="120399"/>
                  <a:pt x="4132367" y="0"/>
                </a:cubicBezTo>
                <a:cubicBezTo>
                  <a:pt x="4318477" y="-41634"/>
                  <a:pt x="4608037" y="-48589"/>
                  <a:pt x="4690021" y="0"/>
                </a:cubicBezTo>
                <a:cubicBezTo>
                  <a:pt x="4851196" y="-79704"/>
                  <a:pt x="5221131" y="39158"/>
                  <a:pt x="5562251" y="0"/>
                </a:cubicBezTo>
                <a:cubicBezTo>
                  <a:pt x="6008001" y="-48720"/>
                  <a:pt x="6229546" y="5875"/>
                  <a:pt x="6434480" y="0"/>
                </a:cubicBezTo>
                <a:cubicBezTo>
                  <a:pt x="6702107" y="-13573"/>
                  <a:pt x="6901015" y="13953"/>
                  <a:pt x="7149423" y="0"/>
                </a:cubicBezTo>
                <a:cubicBezTo>
                  <a:pt x="7368282" y="22000"/>
                  <a:pt x="7702603" y="-18525"/>
                  <a:pt x="7864366" y="0"/>
                </a:cubicBezTo>
                <a:cubicBezTo>
                  <a:pt x="7864268" y="18754"/>
                  <a:pt x="7868795" y="54096"/>
                  <a:pt x="7864366" y="73597"/>
                </a:cubicBezTo>
                <a:cubicBezTo>
                  <a:pt x="7746676" y="132247"/>
                  <a:pt x="7545431" y="92318"/>
                  <a:pt x="7385354" y="73597"/>
                </a:cubicBezTo>
                <a:cubicBezTo>
                  <a:pt x="7302604" y="12889"/>
                  <a:pt x="6732776" y="29655"/>
                  <a:pt x="6513124" y="73597"/>
                </a:cubicBezTo>
                <a:cubicBezTo>
                  <a:pt x="6350763" y="73896"/>
                  <a:pt x="6088890" y="82557"/>
                  <a:pt x="5955470" y="73597"/>
                </a:cubicBezTo>
                <a:cubicBezTo>
                  <a:pt x="5924750" y="75249"/>
                  <a:pt x="5593850" y="-64815"/>
                  <a:pt x="5240527" y="73597"/>
                </a:cubicBezTo>
                <a:cubicBezTo>
                  <a:pt x="4886847" y="60433"/>
                  <a:pt x="4636101" y="138527"/>
                  <a:pt x="4368297" y="73597"/>
                </a:cubicBezTo>
                <a:cubicBezTo>
                  <a:pt x="4081320" y="56115"/>
                  <a:pt x="3965779" y="12218"/>
                  <a:pt x="3653355" y="73597"/>
                </a:cubicBezTo>
                <a:cubicBezTo>
                  <a:pt x="3328510" y="72067"/>
                  <a:pt x="3350845" y="61871"/>
                  <a:pt x="3174344" y="73597"/>
                </a:cubicBezTo>
                <a:cubicBezTo>
                  <a:pt x="3003567" y="101991"/>
                  <a:pt x="2928012" y="50811"/>
                  <a:pt x="2616689" y="73597"/>
                </a:cubicBezTo>
                <a:cubicBezTo>
                  <a:pt x="2381661" y="108393"/>
                  <a:pt x="2110409" y="139162"/>
                  <a:pt x="1744459" y="73597"/>
                </a:cubicBezTo>
                <a:cubicBezTo>
                  <a:pt x="1459978" y="100330"/>
                  <a:pt x="1359018" y="86498"/>
                  <a:pt x="1029516" y="73597"/>
                </a:cubicBezTo>
                <a:cubicBezTo>
                  <a:pt x="624319" y="-2284"/>
                  <a:pt x="288125" y="-27589"/>
                  <a:pt x="0" y="73597"/>
                </a:cubicBezTo>
                <a:cubicBezTo>
                  <a:pt x="-1662" y="58958"/>
                  <a:pt x="9578" y="36332"/>
                  <a:pt x="0" y="0"/>
                </a:cubicBezTo>
                <a:close/>
              </a:path>
              <a:path w="7864366" h="73597" fill="none" stroke="0" extrusionOk="0">
                <a:moveTo>
                  <a:pt x="0" y="0"/>
                </a:moveTo>
                <a:cubicBezTo>
                  <a:pt x="112281" y="-29543"/>
                  <a:pt x="340354" y="-11187"/>
                  <a:pt x="479011" y="0"/>
                </a:cubicBezTo>
                <a:cubicBezTo>
                  <a:pt x="693660" y="30883"/>
                  <a:pt x="1078363" y="-44270"/>
                  <a:pt x="1351241" y="0"/>
                </a:cubicBezTo>
                <a:cubicBezTo>
                  <a:pt x="1537961" y="109616"/>
                  <a:pt x="1793171" y="7625"/>
                  <a:pt x="2144827" y="0"/>
                </a:cubicBezTo>
                <a:cubicBezTo>
                  <a:pt x="2534917" y="17641"/>
                  <a:pt x="2475475" y="-32185"/>
                  <a:pt x="2623838" y="0"/>
                </a:cubicBezTo>
                <a:cubicBezTo>
                  <a:pt x="2773598" y="42035"/>
                  <a:pt x="3102089" y="8977"/>
                  <a:pt x="3260136" y="0"/>
                </a:cubicBezTo>
                <a:cubicBezTo>
                  <a:pt x="3319266" y="701"/>
                  <a:pt x="3783875" y="152483"/>
                  <a:pt x="4132367" y="0"/>
                </a:cubicBezTo>
                <a:cubicBezTo>
                  <a:pt x="4427046" y="-41964"/>
                  <a:pt x="4532324" y="-7289"/>
                  <a:pt x="4847309" y="0"/>
                </a:cubicBezTo>
                <a:cubicBezTo>
                  <a:pt x="5149081" y="54651"/>
                  <a:pt x="5288737" y="45782"/>
                  <a:pt x="5640895" y="0"/>
                </a:cubicBezTo>
                <a:cubicBezTo>
                  <a:pt x="6002370" y="-50741"/>
                  <a:pt x="5979284" y="14090"/>
                  <a:pt x="6277193" y="0"/>
                </a:cubicBezTo>
                <a:cubicBezTo>
                  <a:pt x="6592027" y="21103"/>
                  <a:pt x="6779762" y="64352"/>
                  <a:pt x="6992136" y="0"/>
                </a:cubicBezTo>
                <a:cubicBezTo>
                  <a:pt x="7253887" y="-25683"/>
                  <a:pt x="7666761" y="5630"/>
                  <a:pt x="7864366" y="0"/>
                </a:cubicBezTo>
                <a:cubicBezTo>
                  <a:pt x="7867725" y="21404"/>
                  <a:pt x="7867966" y="41777"/>
                  <a:pt x="7864366" y="73597"/>
                </a:cubicBezTo>
                <a:cubicBezTo>
                  <a:pt x="7722842" y="69396"/>
                  <a:pt x="7602738" y="83497"/>
                  <a:pt x="7385354" y="73597"/>
                </a:cubicBezTo>
                <a:cubicBezTo>
                  <a:pt x="7178081" y="75325"/>
                  <a:pt x="7020772" y="23907"/>
                  <a:pt x="6906342" y="73597"/>
                </a:cubicBezTo>
                <a:cubicBezTo>
                  <a:pt x="6807084" y="66663"/>
                  <a:pt x="6406522" y="93630"/>
                  <a:pt x="6112757" y="73597"/>
                </a:cubicBezTo>
                <a:cubicBezTo>
                  <a:pt x="5771188" y="96384"/>
                  <a:pt x="5762961" y="97871"/>
                  <a:pt x="5633746" y="73597"/>
                </a:cubicBezTo>
                <a:cubicBezTo>
                  <a:pt x="5567730" y="106497"/>
                  <a:pt x="5244566" y="13399"/>
                  <a:pt x="4918803" y="73597"/>
                </a:cubicBezTo>
                <a:cubicBezTo>
                  <a:pt x="4639172" y="59231"/>
                  <a:pt x="4635595" y="58942"/>
                  <a:pt x="4361148" y="73597"/>
                </a:cubicBezTo>
                <a:cubicBezTo>
                  <a:pt x="4112580" y="121498"/>
                  <a:pt x="3880575" y="55074"/>
                  <a:pt x="3646206" y="73597"/>
                </a:cubicBezTo>
                <a:cubicBezTo>
                  <a:pt x="3384903" y="8838"/>
                  <a:pt x="3109615" y="72839"/>
                  <a:pt x="2931263" y="73597"/>
                </a:cubicBezTo>
                <a:cubicBezTo>
                  <a:pt x="2742238" y="60915"/>
                  <a:pt x="2552842" y="61087"/>
                  <a:pt x="2216320" y="73597"/>
                </a:cubicBezTo>
                <a:cubicBezTo>
                  <a:pt x="2119254" y="72214"/>
                  <a:pt x="2001707" y="59731"/>
                  <a:pt x="1858849" y="73597"/>
                </a:cubicBezTo>
                <a:cubicBezTo>
                  <a:pt x="1690133" y="74713"/>
                  <a:pt x="1670181" y="72462"/>
                  <a:pt x="1501378" y="73597"/>
                </a:cubicBezTo>
                <a:cubicBezTo>
                  <a:pt x="1310284" y="104546"/>
                  <a:pt x="1060694" y="140868"/>
                  <a:pt x="865079" y="73597"/>
                </a:cubicBezTo>
                <a:cubicBezTo>
                  <a:pt x="628603" y="80390"/>
                  <a:pt x="209468" y="8534"/>
                  <a:pt x="0" y="73597"/>
                </a:cubicBezTo>
                <a:cubicBezTo>
                  <a:pt x="1937" y="45784"/>
                  <a:pt x="857" y="18878"/>
                  <a:pt x="0" y="0"/>
                </a:cubicBezTo>
                <a:close/>
              </a:path>
              <a:path w="7864366" h="73597" fill="none" stroke="0" extrusionOk="0">
                <a:moveTo>
                  <a:pt x="0" y="0"/>
                </a:moveTo>
                <a:cubicBezTo>
                  <a:pt x="116251" y="4908"/>
                  <a:pt x="359560" y="-23723"/>
                  <a:pt x="479011" y="0"/>
                </a:cubicBezTo>
                <a:cubicBezTo>
                  <a:pt x="605497" y="20569"/>
                  <a:pt x="1085133" y="-29241"/>
                  <a:pt x="1351241" y="0"/>
                </a:cubicBezTo>
                <a:cubicBezTo>
                  <a:pt x="1600644" y="62052"/>
                  <a:pt x="1746679" y="17194"/>
                  <a:pt x="2144827" y="0"/>
                </a:cubicBezTo>
                <a:cubicBezTo>
                  <a:pt x="2539896" y="30198"/>
                  <a:pt x="2473740" y="-47683"/>
                  <a:pt x="2623838" y="0"/>
                </a:cubicBezTo>
                <a:cubicBezTo>
                  <a:pt x="2818148" y="34521"/>
                  <a:pt x="3129699" y="-1983"/>
                  <a:pt x="3260136" y="0"/>
                </a:cubicBezTo>
                <a:cubicBezTo>
                  <a:pt x="3445932" y="24817"/>
                  <a:pt x="3817368" y="110249"/>
                  <a:pt x="4132367" y="0"/>
                </a:cubicBezTo>
                <a:cubicBezTo>
                  <a:pt x="4444372" y="-39183"/>
                  <a:pt x="4536949" y="-40352"/>
                  <a:pt x="4847309" y="0"/>
                </a:cubicBezTo>
                <a:cubicBezTo>
                  <a:pt x="5163022" y="67532"/>
                  <a:pt x="5310766" y="44960"/>
                  <a:pt x="5640895" y="0"/>
                </a:cubicBezTo>
                <a:cubicBezTo>
                  <a:pt x="6000193" y="-40173"/>
                  <a:pt x="5974476" y="2709"/>
                  <a:pt x="6277193" y="0"/>
                </a:cubicBezTo>
                <a:cubicBezTo>
                  <a:pt x="6572588" y="35387"/>
                  <a:pt x="6779488" y="92404"/>
                  <a:pt x="6992136" y="0"/>
                </a:cubicBezTo>
                <a:cubicBezTo>
                  <a:pt x="7232405" y="18112"/>
                  <a:pt x="7688313" y="-43661"/>
                  <a:pt x="7864366" y="0"/>
                </a:cubicBezTo>
                <a:cubicBezTo>
                  <a:pt x="7868920" y="21632"/>
                  <a:pt x="7868602" y="44371"/>
                  <a:pt x="7864366" y="73597"/>
                </a:cubicBezTo>
                <a:cubicBezTo>
                  <a:pt x="7704480" y="76854"/>
                  <a:pt x="7583923" y="50172"/>
                  <a:pt x="7385354" y="73597"/>
                </a:cubicBezTo>
                <a:cubicBezTo>
                  <a:pt x="7142953" y="36440"/>
                  <a:pt x="7015047" y="11754"/>
                  <a:pt x="6906342" y="73597"/>
                </a:cubicBezTo>
                <a:cubicBezTo>
                  <a:pt x="6771104" y="60506"/>
                  <a:pt x="6437328" y="53848"/>
                  <a:pt x="6112757" y="73597"/>
                </a:cubicBezTo>
                <a:cubicBezTo>
                  <a:pt x="5772860" y="92727"/>
                  <a:pt x="5763623" y="97508"/>
                  <a:pt x="5633746" y="73597"/>
                </a:cubicBezTo>
                <a:cubicBezTo>
                  <a:pt x="5512877" y="40193"/>
                  <a:pt x="5231459" y="53947"/>
                  <a:pt x="4918803" y="73597"/>
                </a:cubicBezTo>
                <a:cubicBezTo>
                  <a:pt x="4638980" y="59535"/>
                  <a:pt x="4635039" y="58109"/>
                  <a:pt x="4361148" y="73597"/>
                </a:cubicBezTo>
                <a:cubicBezTo>
                  <a:pt x="4121645" y="124466"/>
                  <a:pt x="3830490" y="86804"/>
                  <a:pt x="3646206" y="73597"/>
                </a:cubicBezTo>
                <a:cubicBezTo>
                  <a:pt x="3351450" y="84527"/>
                  <a:pt x="3152633" y="58330"/>
                  <a:pt x="2931263" y="73597"/>
                </a:cubicBezTo>
                <a:cubicBezTo>
                  <a:pt x="2712015" y="71099"/>
                  <a:pt x="2513893" y="134641"/>
                  <a:pt x="2216320" y="73597"/>
                </a:cubicBezTo>
                <a:cubicBezTo>
                  <a:pt x="2047093" y="82872"/>
                  <a:pt x="2030079" y="85852"/>
                  <a:pt x="1858849" y="73597"/>
                </a:cubicBezTo>
                <a:cubicBezTo>
                  <a:pt x="1703980" y="65944"/>
                  <a:pt x="1609360" y="63891"/>
                  <a:pt x="1501378" y="73597"/>
                </a:cubicBezTo>
                <a:cubicBezTo>
                  <a:pt x="1327187" y="61030"/>
                  <a:pt x="1055787" y="85894"/>
                  <a:pt x="865079" y="73597"/>
                </a:cubicBezTo>
                <a:cubicBezTo>
                  <a:pt x="624073" y="104866"/>
                  <a:pt x="202811" y="70901"/>
                  <a:pt x="0" y="73597"/>
                </a:cubicBezTo>
                <a:cubicBezTo>
                  <a:pt x="1482" y="43926"/>
                  <a:pt x="1597" y="2066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custGeom>
                    <a:avLst/>
                    <a:gdLst>
                      <a:gd name="connsiteX0" fmla="*/ 0 w 7864366"/>
                      <a:gd name="connsiteY0" fmla="*/ 0 h 73597"/>
                      <a:gd name="connsiteX1" fmla="*/ 479011 w 7864366"/>
                      <a:gd name="connsiteY1" fmla="*/ 0 h 73597"/>
                      <a:gd name="connsiteX2" fmla="*/ 1351241 w 7864366"/>
                      <a:gd name="connsiteY2" fmla="*/ 0 h 73597"/>
                      <a:gd name="connsiteX3" fmla="*/ 2144827 w 7864366"/>
                      <a:gd name="connsiteY3" fmla="*/ 0 h 73597"/>
                      <a:gd name="connsiteX4" fmla="*/ 2623838 w 7864366"/>
                      <a:gd name="connsiteY4" fmla="*/ 0 h 73597"/>
                      <a:gd name="connsiteX5" fmla="*/ 3260136 w 7864366"/>
                      <a:gd name="connsiteY5" fmla="*/ 0 h 73597"/>
                      <a:gd name="connsiteX6" fmla="*/ 4132367 w 7864366"/>
                      <a:gd name="connsiteY6" fmla="*/ 0 h 73597"/>
                      <a:gd name="connsiteX7" fmla="*/ 4847309 w 7864366"/>
                      <a:gd name="connsiteY7" fmla="*/ 0 h 73597"/>
                      <a:gd name="connsiteX8" fmla="*/ 5640895 w 7864366"/>
                      <a:gd name="connsiteY8" fmla="*/ 0 h 73597"/>
                      <a:gd name="connsiteX9" fmla="*/ 6277193 w 7864366"/>
                      <a:gd name="connsiteY9" fmla="*/ 0 h 73597"/>
                      <a:gd name="connsiteX10" fmla="*/ 6992136 w 7864366"/>
                      <a:gd name="connsiteY10" fmla="*/ 0 h 73597"/>
                      <a:gd name="connsiteX11" fmla="*/ 7864366 w 7864366"/>
                      <a:gd name="connsiteY11" fmla="*/ 0 h 73597"/>
                      <a:gd name="connsiteX12" fmla="*/ 7864366 w 7864366"/>
                      <a:gd name="connsiteY12" fmla="*/ 73597 h 73597"/>
                      <a:gd name="connsiteX13" fmla="*/ 7385354 w 7864366"/>
                      <a:gd name="connsiteY13" fmla="*/ 73597 h 73597"/>
                      <a:gd name="connsiteX14" fmla="*/ 6906342 w 7864366"/>
                      <a:gd name="connsiteY14" fmla="*/ 73597 h 73597"/>
                      <a:gd name="connsiteX15" fmla="*/ 6112757 w 7864366"/>
                      <a:gd name="connsiteY15" fmla="*/ 73597 h 73597"/>
                      <a:gd name="connsiteX16" fmla="*/ 5633746 w 7864366"/>
                      <a:gd name="connsiteY16" fmla="*/ 73597 h 73597"/>
                      <a:gd name="connsiteX17" fmla="*/ 4918803 w 7864366"/>
                      <a:gd name="connsiteY17" fmla="*/ 73597 h 73597"/>
                      <a:gd name="connsiteX18" fmla="*/ 4361148 w 7864366"/>
                      <a:gd name="connsiteY18" fmla="*/ 73597 h 73597"/>
                      <a:gd name="connsiteX19" fmla="*/ 3646206 w 7864366"/>
                      <a:gd name="connsiteY19" fmla="*/ 73597 h 73597"/>
                      <a:gd name="connsiteX20" fmla="*/ 2931263 w 7864366"/>
                      <a:gd name="connsiteY20" fmla="*/ 73597 h 73597"/>
                      <a:gd name="connsiteX21" fmla="*/ 2216320 w 7864366"/>
                      <a:gd name="connsiteY21" fmla="*/ 73597 h 73597"/>
                      <a:gd name="connsiteX22" fmla="*/ 1858849 w 7864366"/>
                      <a:gd name="connsiteY22" fmla="*/ 73597 h 73597"/>
                      <a:gd name="connsiteX23" fmla="*/ 1501378 w 7864366"/>
                      <a:gd name="connsiteY23" fmla="*/ 73597 h 73597"/>
                      <a:gd name="connsiteX24" fmla="*/ 865079 w 7864366"/>
                      <a:gd name="connsiteY24" fmla="*/ 73597 h 73597"/>
                      <a:gd name="connsiteX25" fmla="*/ 0 w 7864366"/>
                      <a:gd name="connsiteY25" fmla="*/ 73597 h 73597"/>
                      <a:gd name="connsiteX26" fmla="*/ 0 w 7864366"/>
                      <a:gd name="connsiteY26" fmla="*/ 0 h 73597"/>
                      <a:gd name="connsiteX0" fmla="*/ 0 w 7864366"/>
                      <a:gd name="connsiteY0" fmla="*/ 0 h 73597"/>
                      <a:gd name="connsiteX1" fmla="*/ 636298 w 7864366"/>
                      <a:gd name="connsiteY1" fmla="*/ 0 h 73597"/>
                      <a:gd name="connsiteX2" fmla="*/ 1115310 w 7864366"/>
                      <a:gd name="connsiteY2" fmla="*/ 0 h 73597"/>
                      <a:gd name="connsiteX3" fmla="*/ 1987539 w 7864366"/>
                      <a:gd name="connsiteY3" fmla="*/ 0 h 73597"/>
                      <a:gd name="connsiteX4" fmla="*/ 2623838 w 7864366"/>
                      <a:gd name="connsiteY4" fmla="*/ 0 h 73597"/>
                      <a:gd name="connsiteX5" fmla="*/ 3260136 w 7864366"/>
                      <a:gd name="connsiteY5" fmla="*/ 0 h 73597"/>
                      <a:gd name="connsiteX6" fmla="*/ 4132367 w 7864366"/>
                      <a:gd name="connsiteY6" fmla="*/ 0 h 73597"/>
                      <a:gd name="connsiteX7" fmla="*/ 4690021 w 7864366"/>
                      <a:gd name="connsiteY7" fmla="*/ 0 h 73597"/>
                      <a:gd name="connsiteX8" fmla="*/ 5562251 w 7864366"/>
                      <a:gd name="connsiteY8" fmla="*/ 0 h 73597"/>
                      <a:gd name="connsiteX9" fmla="*/ 6434480 w 7864366"/>
                      <a:gd name="connsiteY9" fmla="*/ 0 h 73597"/>
                      <a:gd name="connsiteX10" fmla="*/ 7149423 w 7864366"/>
                      <a:gd name="connsiteY10" fmla="*/ 0 h 73597"/>
                      <a:gd name="connsiteX11" fmla="*/ 7864366 w 7864366"/>
                      <a:gd name="connsiteY11" fmla="*/ 0 h 73597"/>
                      <a:gd name="connsiteX12" fmla="*/ 7864366 w 7864366"/>
                      <a:gd name="connsiteY12" fmla="*/ 73597 h 73597"/>
                      <a:gd name="connsiteX13" fmla="*/ 7385354 w 7864366"/>
                      <a:gd name="connsiteY13" fmla="*/ 73597 h 73597"/>
                      <a:gd name="connsiteX14" fmla="*/ 6513124 w 7864366"/>
                      <a:gd name="connsiteY14" fmla="*/ 73597 h 73597"/>
                      <a:gd name="connsiteX15" fmla="*/ 5955470 w 7864366"/>
                      <a:gd name="connsiteY15" fmla="*/ 73597 h 73597"/>
                      <a:gd name="connsiteX16" fmla="*/ 5240527 w 7864366"/>
                      <a:gd name="connsiteY16" fmla="*/ 73597 h 73597"/>
                      <a:gd name="connsiteX17" fmla="*/ 4368297 w 7864366"/>
                      <a:gd name="connsiteY17" fmla="*/ 73597 h 73597"/>
                      <a:gd name="connsiteX18" fmla="*/ 3653355 w 7864366"/>
                      <a:gd name="connsiteY18" fmla="*/ 73597 h 73597"/>
                      <a:gd name="connsiteX19" fmla="*/ 3174344 w 7864366"/>
                      <a:gd name="connsiteY19" fmla="*/ 73597 h 73597"/>
                      <a:gd name="connsiteX20" fmla="*/ 2616689 w 7864366"/>
                      <a:gd name="connsiteY20" fmla="*/ 73597 h 73597"/>
                      <a:gd name="connsiteX21" fmla="*/ 1744459 w 7864366"/>
                      <a:gd name="connsiteY21" fmla="*/ 73597 h 73597"/>
                      <a:gd name="connsiteX22" fmla="*/ 1029516 w 7864366"/>
                      <a:gd name="connsiteY22" fmla="*/ 73597 h 73597"/>
                      <a:gd name="connsiteX23" fmla="*/ 0 w 7864366"/>
                      <a:gd name="connsiteY23" fmla="*/ 73597 h 73597"/>
                      <a:gd name="connsiteX24" fmla="*/ 0 w 7864366"/>
                      <a:gd name="connsiteY24" fmla="*/ 0 h 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864366" h="73597" fill="none" extrusionOk="0">
                        <a:moveTo>
                          <a:pt x="0" y="0"/>
                        </a:moveTo>
                        <a:cubicBezTo>
                          <a:pt x="120995" y="7834"/>
                          <a:pt x="363000" y="-25014"/>
                          <a:pt x="479011" y="0"/>
                        </a:cubicBezTo>
                        <a:cubicBezTo>
                          <a:pt x="596456" y="18666"/>
                          <a:pt x="1135557" y="-30844"/>
                          <a:pt x="1351241" y="0"/>
                        </a:cubicBezTo>
                        <a:cubicBezTo>
                          <a:pt x="1606713" y="56125"/>
                          <a:pt x="1751003" y="-6706"/>
                          <a:pt x="2144827" y="0"/>
                        </a:cubicBezTo>
                        <a:cubicBezTo>
                          <a:pt x="2542553" y="31652"/>
                          <a:pt x="2469113" y="-49894"/>
                          <a:pt x="2623838" y="0"/>
                        </a:cubicBezTo>
                        <a:cubicBezTo>
                          <a:pt x="2789431" y="31114"/>
                          <a:pt x="3114233" y="29847"/>
                          <a:pt x="3260136" y="0"/>
                        </a:cubicBezTo>
                        <a:cubicBezTo>
                          <a:pt x="3463440" y="27498"/>
                          <a:pt x="3849688" y="79820"/>
                          <a:pt x="4132367" y="0"/>
                        </a:cubicBezTo>
                        <a:cubicBezTo>
                          <a:pt x="4445857" y="-25023"/>
                          <a:pt x="4546318" y="-53372"/>
                          <a:pt x="4847309" y="0"/>
                        </a:cubicBezTo>
                        <a:cubicBezTo>
                          <a:pt x="5138638" y="53881"/>
                          <a:pt x="5281772" y="37989"/>
                          <a:pt x="5640895" y="0"/>
                        </a:cubicBezTo>
                        <a:cubicBezTo>
                          <a:pt x="6010783" y="-38460"/>
                          <a:pt x="5969934" y="-1005"/>
                          <a:pt x="6277193" y="0"/>
                        </a:cubicBezTo>
                        <a:cubicBezTo>
                          <a:pt x="6550155" y="1993"/>
                          <a:pt x="6776346" y="59864"/>
                          <a:pt x="6992136" y="0"/>
                        </a:cubicBezTo>
                        <a:cubicBezTo>
                          <a:pt x="7203978" y="-25675"/>
                          <a:pt x="7657227" y="-81739"/>
                          <a:pt x="7864366" y="0"/>
                        </a:cubicBezTo>
                        <a:cubicBezTo>
                          <a:pt x="7866213" y="24002"/>
                          <a:pt x="7867559" y="49275"/>
                          <a:pt x="7864366" y="73597"/>
                        </a:cubicBezTo>
                        <a:cubicBezTo>
                          <a:pt x="7710804" y="75816"/>
                          <a:pt x="7598118" y="59966"/>
                          <a:pt x="7385354" y="73597"/>
                        </a:cubicBezTo>
                        <a:cubicBezTo>
                          <a:pt x="7174102" y="38651"/>
                          <a:pt x="7025376" y="32809"/>
                          <a:pt x="6906342" y="73597"/>
                        </a:cubicBezTo>
                        <a:cubicBezTo>
                          <a:pt x="6768877" y="90624"/>
                          <a:pt x="6463643" y="38482"/>
                          <a:pt x="6112757" y="73597"/>
                        </a:cubicBezTo>
                        <a:cubicBezTo>
                          <a:pt x="5773121" y="92260"/>
                          <a:pt x="5762436" y="96626"/>
                          <a:pt x="5633746" y="73597"/>
                        </a:cubicBezTo>
                        <a:cubicBezTo>
                          <a:pt x="5513510" y="25152"/>
                          <a:pt x="5203106" y="70765"/>
                          <a:pt x="4918803" y="73597"/>
                        </a:cubicBezTo>
                        <a:cubicBezTo>
                          <a:pt x="4639061" y="59407"/>
                          <a:pt x="4635757" y="58071"/>
                          <a:pt x="4361148" y="73597"/>
                        </a:cubicBezTo>
                        <a:cubicBezTo>
                          <a:pt x="4115521" y="112339"/>
                          <a:pt x="3872785" y="64500"/>
                          <a:pt x="3646206" y="73597"/>
                        </a:cubicBezTo>
                        <a:cubicBezTo>
                          <a:pt x="3347792" y="105445"/>
                          <a:pt x="3175923" y="59648"/>
                          <a:pt x="2931263" y="73597"/>
                        </a:cubicBezTo>
                        <a:cubicBezTo>
                          <a:pt x="2682140" y="45379"/>
                          <a:pt x="2526414" y="96834"/>
                          <a:pt x="2216320" y="73597"/>
                        </a:cubicBezTo>
                        <a:cubicBezTo>
                          <a:pt x="2048338" y="80372"/>
                          <a:pt x="2030596" y="86538"/>
                          <a:pt x="1858849" y="73597"/>
                        </a:cubicBezTo>
                        <a:cubicBezTo>
                          <a:pt x="1687102" y="60656"/>
                          <a:pt x="1609686" y="70647"/>
                          <a:pt x="1501378" y="73597"/>
                        </a:cubicBezTo>
                        <a:cubicBezTo>
                          <a:pt x="1321348" y="57351"/>
                          <a:pt x="1080126" y="80553"/>
                          <a:pt x="865079" y="73597"/>
                        </a:cubicBezTo>
                        <a:cubicBezTo>
                          <a:pt x="638785" y="59001"/>
                          <a:pt x="212935" y="102782"/>
                          <a:pt x="0" y="73597"/>
                        </a:cubicBezTo>
                        <a:cubicBezTo>
                          <a:pt x="-2691" y="47060"/>
                          <a:pt x="287" y="22935"/>
                          <a:pt x="0" y="0"/>
                        </a:cubicBezTo>
                        <a:close/>
                      </a:path>
                      <a:path w="7864366" h="73597" stroke="0" extrusionOk="0">
                        <a:moveTo>
                          <a:pt x="0" y="0"/>
                        </a:moveTo>
                        <a:cubicBezTo>
                          <a:pt x="181544" y="7670"/>
                          <a:pt x="498648" y="-32703"/>
                          <a:pt x="636298" y="0"/>
                        </a:cubicBezTo>
                        <a:cubicBezTo>
                          <a:pt x="778877" y="3570"/>
                          <a:pt x="1020055" y="-17503"/>
                          <a:pt x="1115310" y="0"/>
                        </a:cubicBezTo>
                        <a:cubicBezTo>
                          <a:pt x="1276374" y="-32231"/>
                          <a:pt x="1733267" y="-87085"/>
                          <a:pt x="1987539" y="0"/>
                        </a:cubicBezTo>
                        <a:cubicBezTo>
                          <a:pt x="2271680" y="77107"/>
                          <a:pt x="2342003" y="-41090"/>
                          <a:pt x="2623838" y="0"/>
                        </a:cubicBezTo>
                        <a:cubicBezTo>
                          <a:pt x="2931118" y="28070"/>
                          <a:pt x="2972522" y="-13100"/>
                          <a:pt x="3260136" y="0"/>
                        </a:cubicBezTo>
                        <a:cubicBezTo>
                          <a:pt x="3512241" y="2675"/>
                          <a:pt x="3968483" y="95661"/>
                          <a:pt x="4132367" y="0"/>
                        </a:cubicBezTo>
                        <a:cubicBezTo>
                          <a:pt x="4319578" y="-44317"/>
                          <a:pt x="4580786" y="-39018"/>
                          <a:pt x="4690021" y="0"/>
                        </a:cubicBezTo>
                        <a:cubicBezTo>
                          <a:pt x="4830897" y="-30998"/>
                          <a:pt x="5186967" y="24079"/>
                          <a:pt x="5562251" y="0"/>
                        </a:cubicBezTo>
                        <a:cubicBezTo>
                          <a:pt x="6003762" y="-42066"/>
                          <a:pt x="6206371" y="13605"/>
                          <a:pt x="6434480" y="0"/>
                        </a:cubicBezTo>
                        <a:cubicBezTo>
                          <a:pt x="6688865" y="-15942"/>
                          <a:pt x="6899287" y="-8117"/>
                          <a:pt x="7149423" y="0"/>
                        </a:cubicBezTo>
                        <a:cubicBezTo>
                          <a:pt x="7385087" y="28313"/>
                          <a:pt x="7664549" y="-16017"/>
                          <a:pt x="7864366" y="0"/>
                        </a:cubicBezTo>
                        <a:cubicBezTo>
                          <a:pt x="7864337" y="21702"/>
                          <a:pt x="7865931" y="56173"/>
                          <a:pt x="7864366" y="73597"/>
                        </a:cubicBezTo>
                        <a:cubicBezTo>
                          <a:pt x="7736920" y="112650"/>
                          <a:pt x="7531517" y="92621"/>
                          <a:pt x="7385354" y="73597"/>
                        </a:cubicBezTo>
                        <a:cubicBezTo>
                          <a:pt x="7275151" y="41039"/>
                          <a:pt x="6714900" y="71505"/>
                          <a:pt x="6513124" y="73597"/>
                        </a:cubicBezTo>
                        <a:cubicBezTo>
                          <a:pt x="6321190" y="60518"/>
                          <a:pt x="6086435" y="84683"/>
                          <a:pt x="5955470" y="73597"/>
                        </a:cubicBezTo>
                        <a:cubicBezTo>
                          <a:pt x="5876456" y="58255"/>
                          <a:pt x="5582840" y="568"/>
                          <a:pt x="5240527" y="73597"/>
                        </a:cubicBezTo>
                        <a:cubicBezTo>
                          <a:pt x="4898789" y="86798"/>
                          <a:pt x="4634196" y="124232"/>
                          <a:pt x="4368297" y="73597"/>
                        </a:cubicBezTo>
                        <a:cubicBezTo>
                          <a:pt x="4104156" y="61583"/>
                          <a:pt x="3967028" y="46223"/>
                          <a:pt x="3653355" y="73597"/>
                        </a:cubicBezTo>
                        <a:cubicBezTo>
                          <a:pt x="3333310" y="76230"/>
                          <a:pt x="3353198" y="59101"/>
                          <a:pt x="3174344" y="73597"/>
                        </a:cubicBezTo>
                        <a:cubicBezTo>
                          <a:pt x="2994056" y="96290"/>
                          <a:pt x="2908054" y="53686"/>
                          <a:pt x="2616689" y="73597"/>
                        </a:cubicBezTo>
                        <a:cubicBezTo>
                          <a:pt x="2360729" y="99315"/>
                          <a:pt x="2073524" y="115346"/>
                          <a:pt x="1744459" y="73597"/>
                        </a:cubicBezTo>
                        <a:cubicBezTo>
                          <a:pt x="1468993" y="73115"/>
                          <a:pt x="1355060" y="88759"/>
                          <a:pt x="1029516" y="73597"/>
                        </a:cubicBezTo>
                        <a:cubicBezTo>
                          <a:pt x="694229" y="30486"/>
                          <a:pt x="304333" y="-1878"/>
                          <a:pt x="0" y="73597"/>
                        </a:cubicBezTo>
                        <a:cubicBezTo>
                          <a:pt x="-1353" y="56676"/>
                          <a:pt x="5351" y="32817"/>
                          <a:pt x="0" y="0"/>
                        </a:cubicBezTo>
                        <a:close/>
                      </a:path>
                      <a:path w="7864366" h="73597" fill="none" stroke="0" extrusionOk="0">
                        <a:moveTo>
                          <a:pt x="0" y="0"/>
                        </a:moveTo>
                        <a:cubicBezTo>
                          <a:pt x="106434" y="-4066"/>
                          <a:pt x="338497" y="-7841"/>
                          <a:pt x="479011" y="0"/>
                        </a:cubicBezTo>
                        <a:cubicBezTo>
                          <a:pt x="654477" y="21868"/>
                          <a:pt x="1106261" y="-61189"/>
                          <a:pt x="1351241" y="0"/>
                        </a:cubicBezTo>
                        <a:cubicBezTo>
                          <a:pt x="1548585" y="90808"/>
                          <a:pt x="1751702" y="-15"/>
                          <a:pt x="2144827" y="0"/>
                        </a:cubicBezTo>
                        <a:cubicBezTo>
                          <a:pt x="2522866" y="23437"/>
                          <a:pt x="2477321" y="-29490"/>
                          <a:pt x="2623838" y="0"/>
                        </a:cubicBezTo>
                        <a:cubicBezTo>
                          <a:pt x="2778030" y="31219"/>
                          <a:pt x="3087707" y="-9219"/>
                          <a:pt x="3260136" y="0"/>
                        </a:cubicBezTo>
                        <a:cubicBezTo>
                          <a:pt x="3379394" y="-7199"/>
                          <a:pt x="3778694" y="90074"/>
                          <a:pt x="4132367" y="0"/>
                        </a:cubicBezTo>
                        <a:cubicBezTo>
                          <a:pt x="4431364" y="-42725"/>
                          <a:pt x="4538166" y="-31415"/>
                          <a:pt x="4847309" y="0"/>
                        </a:cubicBezTo>
                        <a:cubicBezTo>
                          <a:pt x="5161100" y="57507"/>
                          <a:pt x="5296161" y="41585"/>
                          <a:pt x="5640895" y="0"/>
                        </a:cubicBezTo>
                        <a:cubicBezTo>
                          <a:pt x="5998504" y="-37700"/>
                          <a:pt x="5983717" y="16699"/>
                          <a:pt x="6277193" y="0"/>
                        </a:cubicBezTo>
                        <a:cubicBezTo>
                          <a:pt x="6588264" y="4701"/>
                          <a:pt x="6777405" y="57863"/>
                          <a:pt x="6992136" y="0"/>
                        </a:cubicBezTo>
                        <a:cubicBezTo>
                          <a:pt x="7217386" y="-7693"/>
                          <a:pt x="7669253" y="-21935"/>
                          <a:pt x="7864366" y="0"/>
                        </a:cubicBezTo>
                        <a:cubicBezTo>
                          <a:pt x="7865700" y="18536"/>
                          <a:pt x="7864406" y="45274"/>
                          <a:pt x="7864366" y="73597"/>
                        </a:cubicBezTo>
                        <a:cubicBezTo>
                          <a:pt x="7726183" y="68193"/>
                          <a:pt x="7592650" y="81403"/>
                          <a:pt x="7385354" y="73597"/>
                        </a:cubicBezTo>
                        <a:cubicBezTo>
                          <a:pt x="7157024" y="60449"/>
                          <a:pt x="7005710" y="36451"/>
                          <a:pt x="6906342" y="73597"/>
                        </a:cubicBezTo>
                        <a:cubicBezTo>
                          <a:pt x="6799063" y="47937"/>
                          <a:pt x="6389951" y="91112"/>
                          <a:pt x="6112757" y="73597"/>
                        </a:cubicBezTo>
                        <a:cubicBezTo>
                          <a:pt x="5770338" y="95853"/>
                          <a:pt x="5762469" y="98233"/>
                          <a:pt x="5633746" y="73597"/>
                        </a:cubicBezTo>
                        <a:cubicBezTo>
                          <a:pt x="5504483" y="109839"/>
                          <a:pt x="5218072" y="76605"/>
                          <a:pt x="4918803" y="73597"/>
                        </a:cubicBezTo>
                        <a:cubicBezTo>
                          <a:pt x="4638872" y="59398"/>
                          <a:pt x="4635571" y="58594"/>
                          <a:pt x="4361148" y="73597"/>
                        </a:cubicBezTo>
                        <a:cubicBezTo>
                          <a:pt x="4103270" y="122667"/>
                          <a:pt x="3868069" y="75501"/>
                          <a:pt x="3646206" y="73597"/>
                        </a:cubicBezTo>
                        <a:cubicBezTo>
                          <a:pt x="3394107" y="41739"/>
                          <a:pt x="3127457" y="100355"/>
                          <a:pt x="2931263" y="73597"/>
                        </a:cubicBezTo>
                        <a:cubicBezTo>
                          <a:pt x="2704897" y="60545"/>
                          <a:pt x="2521957" y="94665"/>
                          <a:pt x="2216320" y="73597"/>
                        </a:cubicBezTo>
                        <a:cubicBezTo>
                          <a:pt x="2135421" y="68199"/>
                          <a:pt x="2026513" y="68849"/>
                          <a:pt x="1858849" y="73597"/>
                        </a:cubicBezTo>
                        <a:cubicBezTo>
                          <a:pt x="1691185" y="78345"/>
                          <a:pt x="1668951" y="70289"/>
                          <a:pt x="1501378" y="73597"/>
                        </a:cubicBezTo>
                        <a:cubicBezTo>
                          <a:pt x="1340849" y="74764"/>
                          <a:pt x="1063146" y="110889"/>
                          <a:pt x="865079" y="73597"/>
                        </a:cubicBezTo>
                        <a:cubicBezTo>
                          <a:pt x="638587" y="81909"/>
                          <a:pt x="208056" y="41739"/>
                          <a:pt x="0" y="73597"/>
                        </a:cubicBezTo>
                        <a:cubicBezTo>
                          <a:pt x="2492" y="45326"/>
                          <a:pt x="1635" y="1847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4D9A95-73A1-4108-C3FD-1642E6BA0F36}"/>
              </a:ext>
            </a:extLst>
          </p:cNvPr>
          <p:cNvSpPr txBox="1"/>
          <p:nvPr/>
        </p:nvSpPr>
        <p:spPr>
          <a:xfrm>
            <a:off x="544131" y="1719532"/>
            <a:ext cx="11175584" cy="457048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t>When you request a website at UConn, you are provided with a site layout that is accessible but is an empty shell (no content). </a:t>
            </a:r>
            <a:endParaRPr lang="en-US" sz="1600" dirty="0"/>
          </a:p>
          <a:p>
            <a:pPr marL="457200" indent="-457200">
              <a:buFont typeface="Arial" panose="020B0604020202020204" pitchFamily="34" charset="0"/>
              <a:buChar char="•"/>
            </a:pPr>
            <a:r>
              <a:rPr lang="en-US" sz="2800" dirty="0">
                <a:solidFill>
                  <a:srgbClr val="000000"/>
                </a:solidFill>
                <a:latin typeface="Calibri" panose="020F0502020204030204"/>
                <a:cs typeface="Calibri"/>
              </a:rPr>
              <a:t>As you (content expert) begin to add to the site, keep in mind the following to ensure the site remains accessible (similar to Word): </a:t>
            </a:r>
            <a:br>
              <a:rPr lang="en-US" dirty="0"/>
            </a:br>
            <a:endParaRPr lang="en-US" sz="1100" dirty="0">
              <a:solidFill>
                <a:srgbClr val="111111"/>
              </a:solidFill>
              <a:latin typeface="Arial"/>
              <a:cs typeface="Arial"/>
            </a:endParaRPr>
          </a:p>
          <a:p>
            <a:pPr marL="742950" lvl="1" indent="-285750">
              <a:buFont typeface="Arial" panose="020B0604020202020204" pitchFamily="34" charset="0"/>
              <a:buChar char="•"/>
            </a:pPr>
            <a:r>
              <a:rPr lang="en-US" sz="2800" dirty="0"/>
              <a:t>Website title is meaningful and descriptive</a:t>
            </a:r>
            <a:endParaRPr lang="en-US" sz="2800" dirty="0">
              <a:cs typeface="Calibri"/>
            </a:endParaRPr>
          </a:p>
          <a:p>
            <a:pPr marL="742950" lvl="1" indent="-285750">
              <a:buFont typeface="Arial" panose="020B0604020202020204" pitchFamily="34" charset="0"/>
              <a:buChar char="•"/>
            </a:pPr>
            <a:r>
              <a:rPr lang="en-US" sz="2800" dirty="0"/>
              <a:t>Proper headings – H1, H2, etc.</a:t>
            </a:r>
            <a:endParaRPr lang="en-US" sz="2800" dirty="0">
              <a:cs typeface="Calibri"/>
            </a:endParaRPr>
          </a:p>
          <a:p>
            <a:pPr marL="742950" lvl="1" indent="-285750">
              <a:buFont typeface="Arial" panose="020B0604020202020204" pitchFamily="34" charset="0"/>
              <a:buChar char="•"/>
            </a:pPr>
            <a:r>
              <a:rPr lang="en-US" sz="2800" dirty="0"/>
              <a:t>Alt text on images/diagrams</a:t>
            </a:r>
            <a:endParaRPr lang="en-US" sz="2800" dirty="0">
              <a:cs typeface="Calibri"/>
            </a:endParaRPr>
          </a:p>
          <a:p>
            <a:pPr marL="742950" lvl="1" indent="-285750">
              <a:buFont typeface="Arial" panose="020B0604020202020204" pitchFamily="34" charset="0"/>
              <a:buChar char="•"/>
            </a:pPr>
            <a:r>
              <a:rPr lang="en-US" sz="2800" dirty="0"/>
              <a:t>Descriptive Hyperlinks – No "click here"</a:t>
            </a:r>
            <a:endParaRPr lang="en-US" sz="2800" dirty="0">
              <a:cs typeface="Calibri"/>
            </a:endParaRPr>
          </a:p>
          <a:p>
            <a:pPr marL="742950" lvl="1" indent="-285750">
              <a:buFont typeface="Arial" panose="020B0604020202020204" pitchFamily="34" charset="0"/>
              <a:buChar char="•"/>
            </a:pPr>
            <a:r>
              <a:rPr lang="en-US" sz="2800" dirty="0">
                <a:cs typeface="Calibri"/>
              </a:rPr>
              <a:t>Use tables for tabular data only –not for layouts. </a:t>
            </a:r>
          </a:p>
          <a:p>
            <a:pPr marL="742950" lvl="1" indent="-285750">
              <a:buFont typeface="Arial" panose="020B0604020202020204" pitchFamily="34" charset="0"/>
              <a:buChar char="•"/>
            </a:pPr>
            <a:r>
              <a:rPr lang="en-US" sz="2800" dirty="0"/>
              <a:t>Color contrast</a:t>
            </a:r>
            <a:endParaRPr lang="en-US" sz="2800" dirty="0">
              <a:cs typeface="Calibri"/>
            </a:endParaRPr>
          </a:p>
        </p:txBody>
      </p:sp>
    </p:spTree>
    <p:extLst>
      <p:ext uri="{BB962C8B-B14F-4D97-AF65-F5344CB8AC3E}">
        <p14:creationId xmlns:p14="http://schemas.microsoft.com/office/powerpoint/2010/main" val="1048428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Proper Headings: Website</a:t>
            </a:r>
          </a:p>
        </p:txBody>
      </p:sp>
      <p:sp>
        <p:nvSpPr>
          <p:cNvPr id="9" name="sketch line">
            <a:extLst>
              <a:ext uri="{FF2B5EF4-FFF2-40B4-BE49-F238E27FC236}">
                <a16:creationId xmlns:a16="http://schemas.microsoft.com/office/drawing/2014/main" id="{9B251174-D671-21AD-F03E-8410A7128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038185" y="978700"/>
            <a:ext cx="7251049" cy="45719"/>
          </a:xfrm>
          <a:custGeom>
            <a:avLst/>
            <a:gdLst>
              <a:gd name="connsiteX0" fmla="*/ 0 w 7251049"/>
              <a:gd name="connsiteY0" fmla="*/ 0 h 45719"/>
              <a:gd name="connsiteX1" fmla="*/ 441655 w 7251049"/>
              <a:gd name="connsiteY1" fmla="*/ 0 h 45719"/>
              <a:gd name="connsiteX2" fmla="*/ 1245862 w 7251049"/>
              <a:gd name="connsiteY2" fmla="*/ 0 h 45719"/>
              <a:gd name="connsiteX3" fmla="*/ 1977559 w 7251049"/>
              <a:gd name="connsiteY3" fmla="*/ 0 h 45719"/>
              <a:gd name="connsiteX4" fmla="*/ 2419214 w 7251049"/>
              <a:gd name="connsiteY4" fmla="*/ 0 h 45719"/>
              <a:gd name="connsiteX5" fmla="*/ 3005889 w 7251049"/>
              <a:gd name="connsiteY5" fmla="*/ 0 h 45719"/>
              <a:gd name="connsiteX6" fmla="*/ 3810097 w 7251049"/>
              <a:gd name="connsiteY6" fmla="*/ 0 h 45719"/>
              <a:gd name="connsiteX7" fmla="*/ 4469283 w 7251049"/>
              <a:gd name="connsiteY7" fmla="*/ 0 h 45719"/>
              <a:gd name="connsiteX8" fmla="*/ 5200980 w 7251049"/>
              <a:gd name="connsiteY8" fmla="*/ 0 h 45719"/>
              <a:gd name="connsiteX9" fmla="*/ 5787655 w 7251049"/>
              <a:gd name="connsiteY9" fmla="*/ 0 h 45719"/>
              <a:gd name="connsiteX10" fmla="*/ 6446842 w 7251049"/>
              <a:gd name="connsiteY10" fmla="*/ 0 h 45719"/>
              <a:gd name="connsiteX11" fmla="*/ 7251049 w 7251049"/>
              <a:gd name="connsiteY11" fmla="*/ 0 h 45719"/>
              <a:gd name="connsiteX12" fmla="*/ 7251049 w 7251049"/>
              <a:gd name="connsiteY12" fmla="*/ 45719 h 45719"/>
              <a:gd name="connsiteX13" fmla="*/ 6809394 w 7251049"/>
              <a:gd name="connsiteY13" fmla="*/ 45719 h 45719"/>
              <a:gd name="connsiteX14" fmla="*/ 6367739 w 7251049"/>
              <a:gd name="connsiteY14" fmla="*/ 45719 h 45719"/>
              <a:gd name="connsiteX15" fmla="*/ 5636043 w 7251049"/>
              <a:gd name="connsiteY15" fmla="*/ 45719 h 45719"/>
              <a:gd name="connsiteX16" fmla="*/ 5194388 w 7251049"/>
              <a:gd name="connsiteY16" fmla="*/ 45719 h 45719"/>
              <a:gd name="connsiteX17" fmla="*/ 4535202 w 7251049"/>
              <a:gd name="connsiteY17" fmla="*/ 45719 h 45719"/>
              <a:gd name="connsiteX18" fmla="*/ 4021036 w 7251049"/>
              <a:gd name="connsiteY18" fmla="*/ 45719 h 45719"/>
              <a:gd name="connsiteX19" fmla="*/ 3361850 w 7251049"/>
              <a:gd name="connsiteY19" fmla="*/ 45719 h 45719"/>
              <a:gd name="connsiteX20" fmla="*/ 2702664 w 7251049"/>
              <a:gd name="connsiteY20" fmla="*/ 45719 h 45719"/>
              <a:gd name="connsiteX21" fmla="*/ 2043477 w 7251049"/>
              <a:gd name="connsiteY21" fmla="*/ 45719 h 45719"/>
              <a:gd name="connsiteX22" fmla="*/ 1384291 w 7251049"/>
              <a:gd name="connsiteY22" fmla="*/ 45719 h 45719"/>
              <a:gd name="connsiteX23" fmla="*/ 797615 w 7251049"/>
              <a:gd name="connsiteY23" fmla="*/ 45719 h 45719"/>
              <a:gd name="connsiteX24" fmla="*/ 0 w 7251049"/>
              <a:gd name="connsiteY24" fmla="*/ 45719 h 45719"/>
              <a:gd name="connsiteX25" fmla="*/ 0 w 7251049"/>
              <a:gd name="connsiteY2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51049" h="45719" fill="none" extrusionOk="0">
                <a:moveTo>
                  <a:pt x="0" y="0"/>
                </a:moveTo>
                <a:cubicBezTo>
                  <a:pt x="123083" y="7843"/>
                  <a:pt x="322595" y="-7525"/>
                  <a:pt x="441655" y="0"/>
                </a:cubicBezTo>
                <a:cubicBezTo>
                  <a:pt x="560715" y="7525"/>
                  <a:pt x="1036479" y="-38364"/>
                  <a:pt x="1245862" y="0"/>
                </a:cubicBezTo>
                <a:cubicBezTo>
                  <a:pt x="1455245" y="38364"/>
                  <a:pt x="1619901" y="-17914"/>
                  <a:pt x="1977559" y="0"/>
                </a:cubicBezTo>
                <a:cubicBezTo>
                  <a:pt x="2335217" y="17914"/>
                  <a:pt x="2282017" y="-18997"/>
                  <a:pt x="2419214" y="0"/>
                </a:cubicBezTo>
                <a:cubicBezTo>
                  <a:pt x="2556411" y="18997"/>
                  <a:pt x="2843457" y="-942"/>
                  <a:pt x="3005889" y="0"/>
                </a:cubicBezTo>
                <a:cubicBezTo>
                  <a:pt x="3168321" y="942"/>
                  <a:pt x="3534054" y="24208"/>
                  <a:pt x="3810097" y="0"/>
                </a:cubicBezTo>
                <a:cubicBezTo>
                  <a:pt x="4086140" y="-24208"/>
                  <a:pt x="4195359" y="-29917"/>
                  <a:pt x="4469283" y="0"/>
                </a:cubicBezTo>
                <a:cubicBezTo>
                  <a:pt x="4743207" y="29917"/>
                  <a:pt x="4861998" y="22410"/>
                  <a:pt x="5200980" y="0"/>
                </a:cubicBezTo>
                <a:cubicBezTo>
                  <a:pt x="5539962" y="-22410"/>
                  <a:pt x="5510482" y="6746"/>
                  <a:pt x="5787655" y="0"/>
                </a:cubicBezTo>
                <a:cubicBezTo>
                  <a:pt x="6064829" y="-6746"/>
                  <a:pt x="6245305" y="11157"/>
                  <a:pt x="6446842" y="0"/>
                </a:cubicBezTo>
                <a:cubicBezTo>
                  <a:pt x="6648379" y="-11157"/>
                  <a:pt x="7042050" y="-37644"/>
                  <a:pt x="7251049" y="0"/>
                </a:cubicBezTo>
                <a:cubicBezTo>
                  <a:pt x="7250162" y="12764"/>
                  <a:pt x="7250432" y="30199"/>
                  <a:pt x="7251049" y="45719"/>
                </a:cubicBezTo>
                <a:cubicBezTo>
                  <a:pt x="7132769" y="41353"/>
                  <a:pt x="7006255" y="53233"/>
                  <a:pt x="6809394" y="45719"/>
                </a:cubicBezTo>
                <a:cubicBezTo>
                  <a:pt x="6612533" y="38205"/>
                  <a:pt x="6469417" y="36460"/>
                  <a:pt x="6367739" y="45719"/>
                </a:cubicBezTo>
                <a:cubicBezTo>
                  <a:pt x="6266061" y="54978"/>
                  <a:pt x="5950466" y="33449"/>
                  <a:pt x="5636043" y="45719"/>
                </a:cubicBezTo>
                <a:cubicBezTo>
                  <a:pt x="5321620" y="57989"/>
                  <a:pt x="5311265" y="60118"/>
                  <a:pt x="5194388" y="45719"/>
                </a:cubicBezTo>
                <a:cubicBezTo>
                  <a:pt x="5077511" y="31320"/>
                  <a:pt x="4793043" y="54817"/>
                  <a:pt x="4535202" y="45719"/>
                </a:cubicBezTo>
                <a:cubicBezTo>
                  <a:pt x="4277361" y="36621"/>
                  <a:pt x="4274651" y="36378"/>
                  <a:pt x="4021036" y="45719"/>
                </a:cubicBezTo>
                <a:cubicBezTo>
                  <a:pt x="3767421" y="55060"/>
                  <a:pt x="3602440" y="34101"/>
                  <a:pt x="3361850" y="45719"/>
                </a:cubicBezTo>
                <a:cubicBezTo>
                  <a:pt x="3121260" y="57337"/>
                  <a:pt x="2929046" y="64076"/>
                  <a:pt x="2702664" y="45719"/>
                </a:cubicBezTo>
                <a:cubicBezTo>
                  <a:pt x="2476282" y="27362"/>
                  <a:pt x="2330577" y="48026"/>
                  <a:pt x="2043477" y="45719"/>
                </a:cubicBezTo>
                <a:cubicBezTo>
                  <a:pt x="1756377" y="43412"/>
                  <a:pt x="1541438" y="48872"/>
                  <a:pt x="1384291" y="45719"/>
                </a:cubicBezTo>
                <a:cubicBezTo>
                  <a:pt x="1227144" y="42566"/>
                  <a:pt x="993920" y="66862"/>
                  <a:pt x="797615" y="45719"/>
                </a:cubicBezTo>
                <a:cubicBezTo>
                  <a:pt x="601310" y="24576"/>
                  <a:pt x="203789" y="51302"/>
                  <a:pt x="0" y="45719"/>
                </a:cubicBezTo>
                <a:cubicBezTo>
                  <a:pt x="1417" y="28603"/>
                  <a:pt x="-172" y="13440"/>
                  <a:pt x="0" y="0"/>
                </a:cubicBezTo>
                <a:close/>
              </a:path>
              <a:path w="7251049" h="45719" stroke="0" extrusionOk="0">
                <a:moveTo>
                  <a:pt x="0" y="0"/>
                </a:moveTo>
                <a:cubicBezTo>
                  <a:pt x="175042" y="5660"/>
                  <a:pt x="460413" y="-8920"/>
                  <a:pt x="586676" y="0"/>
                </a:cubicBezTo>
                <a:cubicBezTo>
                  <a:pt x="712939" y="8920"/>
                  <a:pt x="928939" y="-2768"/>
                  <a:pt x="1028331" y="0"/>
                </a:cubicBezTo>
                <a:cubicBezTo>
                  <a:pt x="1127723" y="2768"/>
                  <a:pt x="1572728" y="-39640"/>
                  <a:pt x="1832538" y="0"/>
                </a:cubicBezTo>
                <a:cubicBezTo>
                  <a:pt x="2092348" y="39640"/>
                  <a:pt x="2145880" y="-17024"/>
                  <a:pt x="2419214" y="0"/>
                </a:cubicBezTo>
                <a:cubicBezTo>
                  <a:pt x="2692548" y="17024"/>
                  <a:pt x="2741761" y="682"/>
                  <a:pt x="3005889" y="0"/>
                </a:cubicBezTo>
                <a:cubicBezTo>
                  <a:pt x="3270017" y="-682"/>
                  <a:pt x="3631706" y="37019"/>
                  <a:pt x="3810097" y="0"/>
                </a:cubicBezTo>
                <a:cubicBezTo>
                  <a:pt x="3988488" y="-37019"/>
                  <a:pt x="4220890" y="-23609"/>
                  <a:pt x="4324262" y="0"/>
                </a:cubicBezTo>
                <a:cubicBezTo>
                  <a:pt x="4427635" y="23609"/>
                  <a:pt x="4743036" y="3237"/>
                  <a:pt x="5128469" y="0"/>
                </a:cubicBezTo>
                <a:cubicBezTo>
                  <a:pt x="5513902" y="-3237"/>
                  <a:pt x="5709696" y="11297"/>
                  <a:pt x="5932676" y="0"/>
                </a:cubicBezTo>
                <a:cubicBezTo>
                  <a:pt x="6155656" y="-11297"/>
                  <a:pt x="6359327" y="-21449"/>
                  <a:pt x="6591863" y="0"/>
                </a:cubicBezTo>
                <a:cubicBezTo>
                  <a:pt x="6824399" y="21449"/>
                  <a:pt x="7021697" y="-7946"/>
                  <a:pt x="7251049" y="0"/>
                </a:cubicBezTo>
                <a:cubicBezTo>
                  <a:pt x="7251076" y="15012"/>
                  <a:pt x="7251229" y="35513"/>
                  <a:pt x="7251049" y="45719"/>
                </a:cubicBezTo>
                <a:cubicBezTo>
                  <a:pt x="7129743" y="64837"/>
                  <a:pt x="6922717" y="57852"/>
                  <a:pt x="6809394" y="45719"/>
                </a:cubicBezTo>
                <a:cubicBezTo>
                  <a:pt x="6696072" y="33586"/>
                  <a:pt x="6184750" y="54635"/>
                  <a:pt x="6005187" y="45719"/>
                </a:cubicBezTo>
                <a:cubicBezTo>
                  <a:pt x="5825624" y="36803"/>
                  <a:pt x="5594713" y="62560"/>
                  <a:pt x="5491022" y="45719"/>
                </a:cubicBezTo>
                <a:cubicBezTo>
                  <a:pt x="5387332" y="28878"/>
                  <a:pt x="5140537" y="28021"/>
                  <a:pt x="4831835" y="45719"/>
                </a:cubicBezTo>
                <a:cubicBezTo>
                  <a:pt x="4523133" y="63417"/>
                  <a:pt x="4267943" y="52661"/>
                  <a:pt x="4027628" y="45719"/>
                </a:cubicBezTo>
                <a:cubicBezTo>
                  <a:pt x="3787313" y="38777"/>
                  <a:pt x="3658325" y="41043"/>
                  <a:pt x="3368442" y="45719"/>
                </a:cubicBezTo>
                <a:cubicBezTo>
                  <a:pt x="3078559" y="50395"/>
                  <a:pt x="3096394" y="32986"/>
                  <a:pt x="2926787" y="45719"/>
                </a:cubicBezTo>
                <a:cubicBezTo>
                  <a:pt x="2757181" y="58452"/>
                  <a:pt x="2666030" y="34829"/>
                  <a:pt x="2412622" y="45719"/>
                </a:cubicBezTo>
                <a:cubicBezTo>
                  <a:pt x="2159214" y="56609"/>
                  <a:pt x="1860723" y="49426"/>
                  <a:pt x="1608415" y="45719"/>
                </a:cubicBezTo>
                <a:cubicBezTo>
                  <a:pt x="1356107" y="42012"/>
                  <a:pt x="1228656" y="63116"/>
                  <a:pt x="949228" y="45719"/>
                </a:cubicBezTo>
                <a:cubicBezTo>
                  <a:pt x="669800" y="28322"/>
                  <a:pt x="286826" y="5488"/>
                  <a:pt x="0" y="45719"/>
                </a:cubicBezTo>
                <a:cubicBezTo>
                  <a:pt x="-708" y="32526"/>
                  <a:pt x="1955" y="18717"/>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223357-B974-4A32-057A-A4ABDCF476AB}"/>
              </a:ext>
            </a:extLst>
          </p:cNvPr>
          <p:cNvSpPr txBox="1"/>
          <p:nvPr/>
        </p:nvSpPr>
        <p:spPr>
          <a:xfrm>
            <a:off x="938561" y="5501268"/>
            <a:ext cx="7527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Visual editor in Aurora- selecting a heading</a:t>
            </a:r>
          </a:p>
        </p:txBody>
      </p:sp>
      <p:pic>
        <p:nvPicPr>
          <p:cNvPr id="8" name="Picture 9" descr="Screenshot of headings in Aurora">
            <a:extLst>
              <a:ext uri="{FF2B5EF4-FFF2-40B4-BE49-F238E27FC236}">
                <a16:creationId xmlns:a16="http://schemas.microsoft.com/office/drawing/2014/main" id="{252A4BFF-59C6-4C8E-56A8-5E324E55C87C}"/>
              </a:ext>
            </a:extLst>
          </p:cNvPr>
          <p:cNvPicPr>
            <a:picLocks noChangeAspect="1"/>
          </p:cNvPicPr>
          <p:nvPr/>
        </p:nvPicPr>
        <p:blipFill>
          <a:blip r:embed="rId3"/>
          <a:stretch>
            <a:fillRect/>
          </a:stretch>
        </p:blipFill>
        <p:spPr>
          <a:xfrm>
            <a:off x="1036696" y="1341635"/>
            <a:ext cx="7249348" cy="3008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520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8E13546-BC39-9A4D-1B2E-899958F4D5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53944" y="50996"/>
            <a:ext cx="2085808" cy="1439208"/>
          </a:xfrm>
          <a:prstGeom prst="rect">
            <a:avLst/>
          </a:prstGeom>
        </p:spPr>
      </p:pic>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Aurora at UConn: Website Accessibility</a:t>
            </a:r>
          </a:p>
        </p:txBody>
      </p:sp>
      <p:sp>
        <p:nvSpPr>
          <p:cNvPr id="9" name="sketch line">
            <a:extLst>
              <a:ext uri="{FF2B5EF4-FFF2-40B4-BE49-F238E27FC236}">
                <a16:creationId xmlns:a16="http://schemas.microsoft.com/office/drawing/2014/main" id="{9B251174-D671-21AD-F03E-8410A7128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19"/>
            <a:ext cx="7698310" cy="45719"/>
          </a:xfrm>
          <a:custGeom>
            <a:avLst/>
            <a:gdLst>
              <a:gd name="connsiteX0" fmla="*/ 0 w 7698310"/>
              <a:gd name="connsiteY0" fmla="*/ 0 h 45719"/>
              <a:gd name="connsiteX1" fmla="*/ 468897 w 7698310"/>
              <a:gd name="connsiteY1" fmla="*/ 0 h 45719"/>
              <a:gd name="connsiteX2" fmla="*/ 1322710 w 7698310"/>
              <a:gd name="connsiteY2" fmla="*/ 0 h 45719"/>
              <a:gd name="connsiteX3" fmla="*/ 2099539 w 7698310"/>
              <a:gd name="connsiteY3" fmla="*/ 0 h 45719"/>
              <a:gd name="connsiteX4" fmla="*/ 2568436 w 7698310"/>
              <a:gd name="connsiteY4" fmla="*/ 0 h 45719"/>
              <a:gd name="connsiteX5" fmla="*/ 3191299 w 7698310"/>
              <a:gd name="connsiteY5" fmla="*/ 0 h 45719"/>
              <a:gd name="connsiteX6" fmla="*/ 4045112 w 7698310"/>
              <a:gd name="connsiteY6" fmla="*/ 0 h 45719"/>
              <a:gd name="connsiteX7" fmla="*/ 4744958 w 7698310"/>
              <a:gd name="connsiteY7" fmla="*/ 0 h 45719"/>
              <a:gd name="connsiteX8" fmla="*/ 5521788 w 7698310"/>
              <a:gd name="connsiteY8" fmla="*/ 0 h 45719"/>
              <a:gd name="connsiteX9" fmla="*/ 6144651 w 7698310"/>
              <a:gd name="connsiteY9" fmla="*/ 0 h 45719"/>
              <a:gd name="connsiteX10" fmla="*/ 6844497 w 7698310"/>
              <a:gd name="connsiteY10" fmla="*/ 0 h 45719"/>
              <a:gd name="connsiteX11" fmla="*/ 7698310 w 7698310"/>
              <a:gd name="connsiteY11" fmla="*/ 0 h 45719"/>
              <a:gd name="connsiteX12" fmla="*/ 7698310 w 7698310"/>
              <a:gd name="connsiteY12" fmla="*/ 45719 h 45719"/>
              <a:gd name="connsiteX13" fmla="*/ 7229413 w 7698310"/>
              <a:gd name="connsiteY13" fmla="*/ 45719 h 45719"/>
              <a:gd name="connsiteX14" fmla="*/ 6760516 w 7698310"/>
              <a:gd name="connsiteY14" fmla="*/ 45719 h 45719"/>
              <a:gd name="connsiteX15" fmla="*/ 5983686 w 7698310"/>
              <a:gd name="connsiteY15" fmla="*/ 45719 h 45719"/>
              <a:gd name="connsiteX16" fmla="*/ 5514789 w 7698310"/>
              <a:gd name="connsiteY16" fmla="*/ 45719 h 45719"/>
              <a:gd name="connsiteX17" fmla="*/ 4814943 w 7698310"/>
              <a:gd name="connsiteY17" fmla="*/ 45719 h 45719"/>
              <a:gd name="connsiteX18" fmla="*/ 4269063 w 7698310"/>
              <a:gd name="connsiteY18" fmla="*/ 45719 h 45719"/>
              <a:gd name="connsiteX19" fmla="*/ 3569216 w 7698310"/>
              <a:gd name="connsiteY19" fmla="*/ 45719 h 45719"/>
              <a:gd name="connsiteX20" fmla="*/ 2869370 w 7698310"/>
              <a:gd name="connsiteY20" fmla="*/ 45719 h 45719"/>
              <a:gd name="connsiteX21" fmla="*/ 2169524 w 7698310"/>
              <a:gd name="connsiteY21" fmla="*/ 45719 h 45719"/>
              <a:gd name="connsiteX22" fmla="*/ 1469677 w 7698310"/>
              <a:gd name="connsiteY22" fmla="*/ 45719 h 45719"/>
              <a:gd name="connsiteX23" fmla="*/ 846814 w 7698310"/>
              <a:gd name="connsiteY23" fmla="*/ 45719 h 45719"/>
              <a:gd name="connsiteX24" fmla="*/ 0 w 7698310"/>
              <a:gd name="connsiteY24" fmla="*/ 45719 h 45719"/>
              <a:gd name="connsiteX25" fmla="*/ 0 w 7698310"/>
              <a:gd name="connsiteY2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98310" h="45719" fill="none" extrusionOk="0">
                <a:moveTo>
                  <a:pt x="0" y="0"/>
                </a:moveTo>
                <a:cubicBezTo>
                  <a:pt x="110210" y="19640"/>
                  <a:pt x="326178" y="13125"/>
                  <a:pt x="468897" y="0"/>
                </a:cubicBezTo>
                <a:cubicBezTo>
                  <a:pt x="611616" y="-13125"/>
                  <a:pt x="903555" y="-37372"/>
                  <a:pt x="1322710" y="0"/>
                </a:cubicBezTo>
                <a:cubicBezTo>
                  <a:pt x="1741865" y="37372"/>
                  <a:pt x="1836355" y="29671"/>
                  <a:pt x="2099539" y="0"/>
                </a:cubicBezTo>
                <a:cubicBezTo>
                  <a:pt x="2362723" y="-29671"/>
                  <a:pt x="2347708" y="9596"/>
                  <a:pt x="2568436" y="0"/>
                </a:cubicBezTo>
                <a:cubicBezTo>
                  <a:pt x="2789164" y="-9596"/>
                  <a:pt x="3013559" y="-25037"/>
                  <a:pt x="3191299" y="0"/>
                </a:cubicBezTo>
                <a:cubicBezTo>
                  <a:pt x="3369039" y="25037"/>
                  <a:pt x="3849136" y="-31076"/>
                  <a:pt x="4045112" y="0"/>
                </a:cubicBezTo>
                <a:cubicBezTo>
                  <a:pt x="4241088" y="31076"/>
                  <a:pt x="4424701" y="-31156"/>
                  <a:pt x="4744958" y="0"/>
                </a:cubicBezTo>
                <a:cubicBezTo>
                  <a:pt x="5065215" y="31156"/>
                  <a:pt x="5204272" y="-26551"/>
                  <a:pt x="5521788" y="0"/>
                </a:cubicBezTo>
                <a:cubicBezTo>
                  <a:pt x="5839304" y="26551"/>
                  <a:pt x="5843149" y="-29117"/>
                  <a:pt x="6144651" y="0"/>
                </a:cubicBezTo>
                <a:cubicBezTo>
                  <a:pt x="6446153" y="29117"/>
                  <a:pt x="6674523" y="-31027"/>
                  <a:pt x="6844497" y="0"/>
                </a:cubicBezTo>
                <a:cubicBezTo>
                  <a:pt x="7014471" y="31027"/>
                  <a:pt x="7355163" y="38566"/>
                  <a:pt x="7698310" y="0"/>
                </a:cubicBezTo>
                <a:cubicBezTo>
                  <a:pt x="7697423" y="12764"/>
                  <a:pt x="7697693" y="30199"/>
                  <a:pt x="7698310" y="45719"/>
                </a:cubicBezTo>
                <a:cubicBezTo>
                  <a:pt x="7548763" y="39230"/>
                  <a:pt x="7446394" y="55923"/>
                  <a:pt x="7229413" y="45719"/>
                </a:cubicBezTo>
                <a:cubicBezTo>
                  <a:pt x="7012432" y="35515"/>
                  <a:pt x="6992915" y="40125"/>
                  <a:pt x="6760516" y="45719"/>
                </a:cubicBezTo>
                <a:cubicBezTo>
                  <a:pt x="6528117" y="51313"/>
                  <a:pt x="6315498" y="52663"/>
                  <a:pt x="5983686" y="45719"/>
                </a:cubicBezTo>
                <a:cubicBezTo>
                  <a:pt x="5651874" y="38776"/>
                  <a:pt x="5653565" y="48388"/>
                  <a:pt x="5514789" y="45719"/>
                </a:cubicBezTo>
                <a:cubicBezTo>
                  <a:pt x="5376013" y="43050"/>
                  <a:pt x="5099593" y="29562"/>
                  <a:pt x="4814943" y="45719"/>
                </a:cubicBezTo>
                <a:cubicBezTo>
                  <a:pt x="4530293" y="61876"/>
                  <a:pt x="4489124" y="51212"/>
                  <a:pt x="4269063" y="45719"/>
                </a:cubicBezTo>
                <a:cubicBezTo>
                  <a:pt x="4049002" y="40226"/>
                  <a:pt x="3895594" y="73613"/>
                  <a:pt x="3569216" y="45719"/>
                </a:cubicBezTo>
                <a:cubicBezTo>
                  <a:pt x="3242838" y="17825"/>
                  <a:pt x="3100363" y="17233"/>
                  <a:pt x="2869370" y="45719"/>
                </a:cubicBezTo>
                <a:cubicBezTo>
                  <a:pt x="2638377" y="74205"/>
                  <a:pt x="2440711" y="77301"/>
                  <a:pt x="2169524" y="45719"/>
                </a:cubicBezTo>
                <a:cubicBezTo>
                  <a:pt x="1898337" y="14137"/>
                  <a:pt x="1694540" y="42582"/>
                  <a:pt x="1469677" y="45719"/>
                </a:cubicBezTo>
                <a:cubicBezTo>
                  <a:pt x="1244814" y="48856"/>
                  <a:pt x="1013190" y="21612"/>
                  <a:pt x="846814" y="45719"/>
                </a:cubicBezTo>
                <a:cubicBezTo>
                  <a:pt x="680438" y="69826"/>
                  <a:pt x="404279" y="60749"/>
                  <a:pt x="0" y="45719"/>
                </a:cubicBezTo>
                <a:cubicBezTo>
                  <a:pt x="1417" y="28603"/>
                  <a:pt x="-172" y="13440"/>
                  <a:pt x="0" y="0"/>
                </a:cubicBezTo>
                <a:close/>
              </a:path>
              <a:path w="7698310" h="45719" stroke="0" extrusionOk="0">
                <a:moveTo>
                  <a:pt x="0" y="0"/>
                </a:moveTo>
                <a:cubicBezTo>
                  <a:pt x="209665" y="-25577"/>
                  <a:pt x="450710" y="-7857"/>
                  <a:pt x="622863" y="0"/>
                </a:cubicBezTo>
                <a:cubicBezTo>
                  <a:pt x="795016" y="7857"/>
                  <a:pt x="913399" y="5557"/>
                  <a:pt x="1091760" y="0"/>
                </a:cubicBezTo>
                <a:cubicBezTo>
                  <a:pt x="1270121" y="-5557"/>
                  <a:pt x="1768289" y="-13520"/>
                  <a:pt x="1945573" y="0"/>
                </a:cubicBezTo>
                <a:cubicBezTo>
                  <a:pt x="2122857" y="13520"/>
                  <a:pt x="2295394" y="7713"/>
                  <a:pt x="2568436" y="0"/>
                </a:cubicBezTo>
                <a:cubicBezTo>
                  <a:pt x="2841478" y="-7713"/>
                  <a:pt x="2881174" y="28357"/>
                  <a:pt x="3191299" y="0"/>
                </a:cubicBezTo>
                <a:cubicBezTo>
                  <a:pt x="3501424" y="-28357"/>
                  <a:pt x="3785461" y="-41514"/>
                  <a:pt x="4045112" y="0"/>
                </a:cubicBezTo>
                <a:cubicBezTo>
                  <a:pt x="4304763" y="41514"/>
                  <a:pt x="4384853" y="23013"/>
                  <a:pt x="4590992" y="0"/>
                </a:cubicBezTo>
                <a:cubicBezTo>
                  <a:pt x="4797131" y="-23013"/>
                  <a:pt x="5150149" y="9294"/>
                  <a:pt x="5444805" y="0"/>
                </a:cubicBezTo>
                <a:cubicBezTo>
                  <a:pt x="5739461" y="-9294"/>
                  <a:pt x="6114735" y="29992"/>
                  <a:pt x="6298617" y="0"/>
                </a:cubicBezTo>
                <a:cubicBezTo>
                  <a:pt x="6482499" y="-29992"/>
                  <a:pt x="6662902" y="-19265"/>
                  <a:pt x="6998464" y="0"/>
                </a:cubicBezTo>
                <a:cubicBezTo>
                  <a:pt x="7334026" y="19265"/>
                  <a:pt x="7549076" y="-1881"/>
                  <a:pt x="7698310" y="0"/>
                </a:cubicBezTo>
                <a:cubicBezTo>
                  <a:pt x="7698337" y="15012"/>
                  <a:pt x="7698490" y="35513"/>
                  <a:pt x="7698310" y="45719"/>
                </a:cubicBezTo>
                <a:cubicBezTo>
                  <a:pt x="7546741" y="60615"/>
                  <a:pt x="7439948" y="50254"/>
                  <a:pt x="7229413" y="45719"/>
                </a:cubicBezTo>
                <a:cubicBezTo>
                  <a:pt x="7018878" y="41184"/>
                  <a:pt x="6655422" y="43316"/>
                  <a:pt x="6375600" y="45719"/>
                </a:cubicBezTo>
                <a:cubicBezTo>
                  <a:pt x="6095778" y="48122"/>
                  <a:pt x="6009625" y="51954"/>
                  <a:pt x="5829720" y="45719"/>
                </a:cubicBezTo>
                <a:cubicBezTo>
                  <a:pt x="5649815" y="39484"/>
                  <a:pt x="5342038" y="18821"/>
                  <a:pt x="5129874" y="45719"/>
                </a:cubicBezTo>
                <a:cubicBezTo>
                  <a:pt x="4917710" y="72617"/>
                  <a:pt x="4690238" y="81376"/>
                  <a:pt x="4276061" y="45719"/>
                </a:cubicBezTo>
                <a:cubicBezTo>
                  <a:pt x="3861884" y="10062"/>
                  <a:pt x="3761188" y="54917"/>
                  <a:pt x="3576215" y="45719"/>
                </a:cubicBezTo>
                <a:cubicBezTo>
                  <a:pt x="3391242" y="36521"/>
                  <a:pt x="3311673" y="57256"/>
                  <a:pt x="3107318" y="45719"/>
                </a:cubicBezTo>
                <a:cubicBezTo>
                  <a:pt x="2902963" y="34182"/>
                  <a:pt x="2704044" y="40738"/>
                  <a:pt x="2561438" y="45719"/>
                </a:cubicBezTo>
                <a:cubicBezTo>
                  <a:pt x="2418832" y="50700"/>
                  <a:pt x="1986026" y="57404"/>
                  <a:pt x="1707625" y="45719"/>
                </a:cubicBezTo>
                <a:cubicBezTo>
                  <a:pt x="1429224" y="34034"/>
                  <a:pt x="1348116" y="21230"/>
                  <a:pt x="1007779" y="45719"/>
                </a:cubicBezTo>
                <a:cubicBezTo>
                  <a:pt x="667442" y="70208"/>
                  <a:pt x="316320" y="31044"/>
                  <a:pt x="0" y="45719"/>
                </a:cubicBezTo>
                <a:cubicBezTo>
                  <a:pt x="-708" y="32526"/>
                  <a:pt x="1955" y="18717"/>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4D9A95-73A1-4108-C3FD-1642E6BA0F36}"/>
              </a:ext>
            </a:extLst>
          </p:cNvPr>
          <p:cNvSpPr txBox="1"/>
          <p:nvPr/>
        </p:nvSpPr>
        <p:spPr>
          <a:xfrm>
            <a:off x="544131" y="1719532"/>
            <a:ext cx="11175584" cy="4832092"/>
          </a:xfrm>
          <a:prstGeom prst="rect">
            <a:avLst/>
          </a:prstGeom>
          <a:noFill/>
        </p:spPr>
        <p:txBody>
          <a:bodyPr wrap="square" lIns="91440" tIns="45720" rIns="91440" bIns="45720" rtlCol="0" anchor="t">
            <a:spAutoFit/>
          </a:bodyPr>
          <a:lstStyle/>
          <a:p>
            <a:pPr marL="457200" indent="-457200">
              <a:buFont typeface="Arial"/>
              <a:buChar char="•"/>
            </a:pPr>
            <a:r>
              <a:rPr lang="en-US" sz="2800" dirty="0"/>
              <a:t>Other specific accessibility requirements for your website: </a:t>
            </a:r>
            <a:endParaRPr lang="en-US" dirty="0">
              <a:cs typeface="Calibri" panose="020F0502020204030204"/>
            </a:endParaRPr>
          </a:p>
          <a:p>
            <a:pPr marL="914400" lvl="1" indent="-457200">
              <a:buFont typeface="Arial"/>
              <a:buChar char="•"/>
            </a:pPr>
            <a:r>
              <a:rPr lang="en-US" sz="2800" dirty="0">
                <a:cs typeface="Calibri"/>
              </a:rPr>
              <a:t>Skip to Content is available to bypass main menu</a:t>
            </a:r>
          </a:p>
          <a:p>
            <a:pPr marL="914400" lvl="1" indent="-457200">
              <a:buFont typeface="Arial"/>
              <a:buChar char="•"/>
            </a:pPr>
            <a:r>
              <a:rPr lang="en-US" sz="2800" dirty="0"/>
              <a:t>The reading and navigation order is logical and intuitive. Use tab and shift-tab to test it.</a:t>
            </a:r>
            <a:endParaRPr lang="en-US" sz="2800" dirty="0">
              <a:cs typeface="Calibri"/>
            </a:endParaRPr>
          </a:p>
          <a:p>
            <a:pPr marL="914400" lvl="1" indent="-457200">
              <a:buFont typeface="Arial"/>
              <a:buChar char="•"/>
            </a:pPr>
            <a:r>
              <a:rPr lang="en-US" sz="2800" dirty="0"/>
              <a:t>All page functionality is available using the keyboard</a:t>
            </a:r>
            <a:endParaRPr lang="en-US" sz="2800" dirty="0">
              <a:cs typeface="Calibri"/>
            </a:endParaRPr>
          </a:p>
          <a:p>
            <a:pPr marL="914400" lvl="1" indent="-457200">
              <a:buFont typeface="Arial"/>
              <a:buChar char="•"/>
            </a:pPr>
            <a:r>
              <a:rPr lang="en-US" sz="2800" dirty="0">
                <a:cs typeface="Calibri"/>
              </a:rPr>
              <a:t>Focus is visible </a:t>
            </a:r>
            <a:endParaRPr lang="en-US" sz="2800" dirty="0"/>
          </a:p>
          <a:p>
            <a:pPr marL="914400" lvl="1" indent="-457200">
              <a:buFont typeface="Arial"/>
              <a:buChar char="•"/>
            </a:pPr>
            <a:r>
              <a:rPr lang="en-US" sz="2800" dirty="0"/>
              <a:t>Keyboard focus is never locked or trapped </a:t>
            </a:r>
            <a:endParaRPr lang="en-US" sz="2800" dirty="0">
              <a:cs typeface="Calibri"/>
            </a:endParaRPr>
          </a:p>
          <a:p>
            <a:pPr marL="914400" lvl="1" indent="-457200">
              <a:buFont typeface="Arial"/>
              <a:buChar char="•"/>
            </a:pPr>
            <a:r>
              <a:rPr lang="en-US" sz="2800" dirty="0">
                <a:cs typeface="Calibri"/>
              </a:rPr>
              <a:t>Page is readable and functional when the text size is doubled</a:t>
            </a:r>
          </a:p>
          <a:p>
            <a:pPr marL="914400" lvl="1" indent="-457200">
              <a:buFont typeface="Arial"/>
              <a:buChar char="•"/>
            </a:pPr>
            <a:r>
              <a:rPr lang="en-US" sz="2800" dirty="0">
                <a:ea typeface="+mn-lt"/>
                <a:cs typeface="+mn-lt"/>
              </a:rPr>
              <a:t>Use captions and transcripts for video/audio</a:t>
            </a:r>
            <a:endParaRPr lang="en-US" sz="2800" dirty="0">
              <a:cs typeface="Calibri"/>
            </a:endParaRPr>
          </a:p>
          <a:p>
            <a:pPr marL="914400" lvl="1" indent="-457200">
              <a:buFont typeface="Arial"/>
              <a:buChar char="•"/>
            </a:pPr>
            <a:r>
              <a:rPr lang="en-US" sz="2800" dirty="0">
                <a:cs typeface="Calibri"/>
              </a:rPr>
              <a:t>Add contact information somewhere on the site – recommend footer</a:t>
            </a:r>
          </a:p>
          <a:p>
            <a:pPr marL="914400" lvl="1" indent="-457200">
              <a:buFont typeface="Arial"/>
              <a:buChar char="•"/>
            </a:pPr>
            <a:r>
              <a:rPr lang="en-US" sz="2800" dirty="0">
                <a:cs typeface="Calibri"/>
              </a:rPr>
              <a:t>Assure documents on site are accessible (i.e. PDF’s &amp; Word)</a:t>
            </a:r>
          </a:p>
        </p:txBody>
      </p:sp>
    </p:spTree>
    <p:extLst>
      <p:ext uri="{BB962C8B-B14F-4D97-AF65-F5344CB8AC3E}">
        <p14:creationId xmlns:p14="http://schemas.microsoft.com/office/powerpoint/2010/main" val="2962414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Blackboard Ally</a:t>
            </a:r>
          </a:p>
        </p:txBody>
      </p:sp>
      <p:sp>
        <p:nvSpPr>
          <p:cNvPr id="9" name="sketch line">
            <a:extLst>
              <a:ext uri="{FF2B5EF4-FFF2-40B4-BE49-F238E27FC236}">
                <a16:creationId xmlns:a16="http://schemas.microsoft.com/office/drawing/2014/main" id="{9B251174-D671-21AD-F03E-8410A7128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08979" y="1024419"/>
            <a:ext cx="3254922" cy="45719"/>
          </a:xfrm>
          <a:custGeom>
            <a:avLst/>
            <a:gdLst>
              <a:gd name="connsiteX0" fmla="*/ 0 w 3254922"/>
              <a:gd name="connsiteY0" fmla="*/ 0 h 45719"/>
              <a:gd name="connsiteX1" fmla="*/ 618435 w 3254922"/>
              <a:gd name="connsiteY1" fmla="*/ 0 h 45719"/>
              <a:gd name="connsiteX2" fmla="*/ 1269420 w 3254922"/>
              <a:gd name="connsiteY2" fmla="*/ 0 h 45719"/>
              <a:gd name="connsiteX3" fmla="*/ 1952953 w 3254922"/>
              <a:gd name="connsiteY3" fmla="*/ 0 h 45719"/>
              <a:gd name="connsiteX4" fmla="*/ 2636487 w 3254922"/>
              <a:gd name="connsiteY4" fmla="*/ 0 h 45719"/>
              <a:gd name="connsiteX5" fmla="*/ 3254922 w 3254922"/>
              <a:gd name="connsiteY5" fmla="*/ 0 h 45719"/>
              <a:gd name="connsiteX6" fmla="*/ 3254922 w 3254922"/>
              <a:gd name="connsiteY6" fmla="*/ 45719 h 45719"/>
              <a:gd name="connsiteX7" fmla="*/ 2538839 w 3254922"/>
              <a:gd name="connsiteY7" fmla="*/ 45719 h 45719"/>
              <a:gd name="connsiteX8" fmla="*/ 1822756 w 3254922"/>
              <a:gd name="connsiteY8" fmla="*/ 45719 h 45719"/>
              <a:gd name="connsiteX9" fmla="*/ 1171772 w 3254922"/>
              <a:gd name="connsiteY9" fmla="*/ 45719 h 45719"/>
              <a:gd name="connsiteX10" fmla="*/ 0 w 3254922"/>
              <a:gd name="connsiteY10" fmla="*/ 45719 h 45719"/>
              <a:gd name="connsiteX11" fmla="*/ 0 w 3254922"/>
              <a:gd name="connsiteY11"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922" h="45719" fill="none" extrusionOk="0">
                <a:moveTo>
                  <a:pt x="0" y="0"/>
                </a:moveTo>
                <a:cubicBezTo>
                  <a:pt x="187125" y="9788"/>
                  <a:pt x="492933" y="-25165"/>
                  <a:pt x="618435" y="0"/>
                </a:cubicBezTo>
                <a:cubicBezTo>
                  <a:pt x="743938" y="25165"/>
                  <a:pt x="995563" y="16381"/>
                  <a:pt x="1269420" y="0"/>
                </a:cubicBezTo>
                <a:cubicBezTo>
                  <a:pt x="1543277" y="-16381"/>
                  <a:pt x="1739255" y="-22578"/>
                  <a:pt x="1952953" y="0"/>
                </a:cubicBezTo>
                <a:cubicBezTo>
                  <a:pt x="2166651" y="22578"/>
                  <a:pt x="2320599" y="22759"/>
                  <a:pt x="2636487" y="0"/>
                </a:cubicBezTo>
                <a:cubicBezTo>
                  <a:pt x="2952375" y="-22759"/>
                  <a:pt x="2993929" y="-29125"/>
                  <a:pt x="3254922" y="0"/>
                </a:cubicBezTo>
                <a:cubicBezTo>
                  <a:pt x="3255661" y="16299"/>
                  <a:pt x="3255334" y="28009"/>
                  <a:pt x="3254922" y="45719"/>
                </a:cubicBezTo>
                <a:cubicBezTo>
                  <a:pt x="2931481" y="45118"/>
                  <a:pt x="2689799" y="22350"/>
                  <a:pt x="2538839" y="45719"/>
                </a:cubicBezTo>
                <a:cubicBezTo>
                  <a:pt x="2387879" y="69088"/>
                  <a:pt x="2123859" y="19411"/>
                  <a:pt x="1822756" y="45719"/>
                </a:cubicBezTo>
                <a:cubicBezTo>
                  <a:pt x="1521653" y="72027"/>
                  <a:pt x="1424924" y="70857"/>
                  <a:pt x="1171772" y="45719"/>
                </a:cubicBezTo>
                <a:cubicBezTo>
                  <a:pt x="918620" y="20581"/>
                  <a:pt x="417288" y="43349"/>
                  <a:pt x="0" y="45719"/>
                </a:cubicBezTo>
                <a:cubicBezTo>
                  <a:pt x="-1982" y="33971"/>
                  <a:pt x="2267" y="21893"/>
                  <a:pt x="0" y="0"/>
                </a:cubicBezTo>
                <a:close/>
              </a:path>
              <a:path w="3254922" h="45719" stroke="0" extrusionOk="0">
                <a:moveTo>
                  <a:pt x="0" y="0"/>
                </a:moveTo>
                <a:cubicBezTo>
                  <a:pt x="172995" y="-25350"/>
                  <a:pt x="449487" y="27178"/>
                  <a:pt x="618435" y="0"/>
                </a:cubicBezTo>
                <a:cubicBezTo>
                  <a:pt x="787384" y="-27178"/>
                  <a:pt x="906154" y="22126"/>
                  <a:pt x="1171772" y="0"/>
                </a:cubicBezTo>
                <a:cubicBezTo>
                  <a:pt x="1437390" y="-22126"/>
                  <a:pt x="1610676" y="-24886"/>
                  <a:pt x="1887855" y="0"/>
                </a:cubicBezTo>
                <a:cubicBezTo>
                  <a:pt x="2165034" y="24886"/>
                  <a:pt x="2237327" y="21809"/>
                  <a:pt x="2506290" y="0"/>
                </a:cubicBezTo>
                <a:cubicBezTo>
                  <a:pt x="2775254" y="-21809"/>
                  <a:pt x="3044668" y="22281"/>
                  <a:pt x="3254922" y="0"/>
                </a:cubicBezTo>
                <a:cubicBezTo>
                  <a:pt x="3254175" y="21919"/>
                  <a:pt x="3253006" y="23392"/>
                  <a:pt x="3254922" y="45719"/>
                </a:cubicBezTo>
                <a:cubicBezTo>
                  <a:pt x="2961775" y="21937"/>
                  <a:pt x="2757477" y="15516"/>
                  <a:pt x="2603938" y="45719"/>
                </a:cubicBezTo>
                <a:cubicBezTo>
                  <a:pt x="2450399" y="75922"/>
                  <a:pt x="2140532" y="58300"/>
                  <a:pt x="1887855" y="45719"/>
                </a:cubicBezTo>
                <a:cubicBezTo>
                  <a:pt x="1635178" y="33138"/>
                  <a:pt x="1536803" y="38184"/>
                  <a:pt x="1334518" y="45719"/>
                </a:cubicBezTo>
                <a:cubicBezTo>
                  <a:pt x="1132233" y="53254"/>
                  <a:pt x="948815" y="73301"/>
                  <a:pt x="683534" y="45719"/>
                </a:cubicBezTo>
                <a:cubicBezTo>
                  <a:pt x="418253" y="18137"/>
                  <a:pt x="168991" y="26766"/>
                  <a:pt x="0" y="45719"/>
                </a:cubicBezTo>
                <a:cubicBezTo>
                  <a:pt x="1516" y="26330"/>
                  <a:pt x="-332" y="19311"/>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4D9A95-73A1-4108-C3FD-1642E6BA0F36}"/>
              </a:ext>
            </a:extLst>
          </p:cNvPr>
          <p:cNvSpPr txBox="1"/>
          <p:nvPr/>
        </p:nvSpPr>
        <p:spPr>
          <a:xfrm>
            <a:off x="766354" y="1070138"/>
            <a:ext cx="9769124" cy="5016758"/>
          </a:xfrm>
          <a:prstGeom prst="rect">
            <a:avLst/>
          </a:prstGeom>
          <a:noFill/>
        </p:spPr>
        <p:txBody>
          <a:bodyPr wrap="square" rtlCol="0">
            <a:spAutoFit/>
          </a:bodyPr>
          <a:lstStyle/>
          <a:p>
            <a:pPr marL="457200" indent="-457200">
              <a:buFont typeface="Arial" panose="020B0604020202020204" pitchFamily="34" charset="0"/>
              <a:buChar char="•"/>
            </a:pPr>
            <a:r>
              <a:rPr lang="en-US" sz="3200"/>
              <a:t>Tool that you can use to get an accessibility score for your website</a:t>
            </a:r>
          </a:p>
          <a:p>
            <a:pPr marL="457200" indent="-457200">
              <a:buFont typeface="Arial" panose="020B0604020202020204" pitchFamily="34" charset="0"/>
              <a:buChar char="•"/>
            </a:pPr>
            <a:r>
              <a:rPr lang="en-US" sz="3200"/>
              <a:t>Request access by emailing:  </a:t>
            </a:r>
            <a:r>
              <a:rPr lang="en-US" sz="3200">
                <a:hlinkClick r:id="rId3"/>
              </a:rPr>
              <a:t>itaccessibility@uconn.edu</a:t>
            </a:r>
            <a:endParaRPr lang="en-US" sz="3200"/>
          </a:p>
          <a:p>
            <a:pPr marL="914400" lvl="1" indent="-457200">
              <a:buFont typeface="Arial" panose="020B0604020202020204" pitchFamily="34" charset="0"/>
              <a:buChar char="•"/>
            </a:pPr>
            <a:r>
              <a:rPr lang="en-US" sz="3200"/>
              <a:t>Specify the users</a:t>
            </a:r>
          </a:p>
          <a:p>
            <a:pPr marL="914400" lvl="1" indent="-457200">
              <a:buFont typeface="Arial" panose="020B0604020202020204" pitchFamily="34" charset="0"/>
              <a:buChar char="•"/>
            </a:pPr>
            <a:r>
              <a:rPr lang="en-US" sz="3200"/>
              <a:t>Specify the domains</a:t>
            </a:r>
          </a:p>
          <a:p>
            <a:pPr marL="457200" indent="-457200">
              <a:buFont typeface="Arial" panose="020B0604020202020204" pitchFamily="34" charset="0"/>
              <a:buChar char="•"/>
            </a:pPr>
            <a:r>
              <a:rPr lang="en-US" sz="3200"/>
              <a:t>If you have an organization or class in HuskyCT, you can upload the following filetypes to check accessibility</a:t>
            </a:r>
          </a:p>
          <a:p>
            <a:pPr marL="914400" lvl="1" indent="-457200">
              <a:buFont typeface="Arial" panose="020B0604020202020204" pitchFamily="34" charset="0"/>
              <a:buChar char="•"/>
            </a:pPr>
            <a:r>
              <a:rPr lang="en-US" sz="3200"/>
              <a:t>PDF</a:t>
            </a:r>
          </a:p>
          <a:p>
            <a:pPr marL="914400" lvl="1" indent="-457200">
              <a:buFont typeface="Arial" panose="020B0604020202020204" pitchFamily="34" charset="0"/>
              <a:buChar char="•"/>
            </a:pPr>
            <a:r>
              <a:rPr lang="en-US" sz="3200"/>
              <a:t>DOCX</a:t>
            </a:r>
          </a:p>
          <a:p>
            <a:pPr marL="914400" lvl="1" indent="-457200">
              <a:buFont typeface="Arial" panose="020B0604020202020204" pitchFamily="34" charset="0"/>
              <a:buChar char="•"/>
            </a:pPr>
            <a:r>
              <a:rPr lang="en-US" sz="3200"/>
              <a:t>PPTX</a:t>
            </a:r>
          </a:p>
        </p:txBody>
      </p:sp>
    </p:spTree>
    <p:extLst>
      <p:ext uri="{BB962C8B-B14F-4D97-AF65-F5344CB8AC3E}">
        <p14:creationId xmlns:p14="http://schemas.microsoft.com/office/powerpoint/2010/main" val="2433235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295275" y="50996"/>
            <a:ext cx="11729085" cy="1325563"/>
          </a:xfrm>
        </p:spPr>
        <p:txBody>
          <a:bodyPr>
            <a:normAutofit/>
          </a:bodyPr>
          <a:lstStyle/>
          <a:p>
            <a:r>
              <a:rPr lang="en-US" sz="4000" b="1">
                <a:latin typeface="+mn-lt"/>
                <a:ea typeface="Cambria" panose="02040503050406030204" pitchFamily="18" charset="0"/>
              </a:rPr>
              <a:t>Basic Accessibility Checklist for Websites 1 of 2</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05069" y="1446636"/>
            <a:ext cx="10207487" cy="5093312"/>
          </a:xfrm>
        </p:spPr>
        <p:txBody>
          <a:bodyPr vert="horz" lIns="91440" tIns="45720" rIns="91440" bIns="45720" rtlCol="0" anchor="t">
            <a:noAutofit/>
          </a:bodyPr>
          <a:lstStyle/>
          <a:p>
            <a:pPr lvl="1">
              <a:buFont typeface="Wingdings" panose="05000000000000000000" pitchFamily="2" charset="2"/>
              <a:buChar char="q"/>
            </a:pPr>
            <a:r>
              <a:rPr lang="en-US" sz="3200">
                <a:ea typeface="+mn-lt"/>
                <a:cs typeface="+mn-lt"/>
              </a:rPr>
              <a:t> Web page title is meaningful and descriptive</a:t>
            </a:r>
          </a:p>
          <a:p>
            <a:pPr lvl="1">
              <a:buFont typeface="Wingdings" panose="05000000000000000000" pitchFamily="2" charset="2"/>
              <a:buChar char="q"/>
            </a:pPr>
            <a:r>
              <a:rPr lang="en-US" sz="3200">
                <a:ea typeface="+mn-lt"/>
                <a:cs typeface="+mn-lt"/>
              </a:rPr>
              <a:t> Semantic Markup: headers &lt;h1&gt; , special text &lt;strong&gt;</a:t>
            </a:r>
          </a:p>
          <a:p>
            <a:pPr lvl="1">
              <a:buFont typeface="Wingdings" panose="05000000000000000000" pitchFamily="2" charset="2"/>
              <a:buChar char="q"/>
            </a:pPr>
            <a:r>
              <a:rPr lang="en-US" sz="3200">
                <a:ea typeface="+mn-lt"/>
                <a:cs typeface="+mn-lt"/>
              </a:rPr>
              <a:t> Alt Text for Images and Tables</a:t>
            </a:r>
          </a:p>
          <a:p>
            <a:pPr lvl="1">
              <a:buFont typeface="Wingdings" panose="05000000000000000000" pitchFamily="2" charset="2"/>
              <a:buChar char="q"/>
            </a:pPr>
            <a:r>
              <a:rPr lang="en-US" sz="3200">
                <a:ea typeface="+mn-lt"/>
                <a:cs typeface="+mn-lt"/>
              </a:rPr>
              <a:t> Descriptive Hyperlinks</a:t>
            </a:r>
          </a:p>
          <a:p>
            <a:pPr lvl="1">
              <a:buFont typeface="Wingdings" panose="05000000000000000000" pitchFamily="2" charset="2"/>
              <a:buChar char="q"/>
            </a:pPr>
            <a:r>
              <a:rPr lang="en-US" sz="3200">
                <a:ea typeface="+mn-lt"/>
                <a:cs typeface="+mn-lt"/>
              </a:rPr>
              <a:t> Use True Tables with Headers </a:t>
            </a:r>
          </a:p>
          <a:p>
            <a:pPr lvl="1">
              <a:buFont typeface="Wingdings" panose="05000000000000000000" pitchFamily="2" charset="2"/>
              <a:buChar char="q"/>
            </a:pPr>
            <a:r>
              <a:rPr lang="en-US" sz="3200">
                <a:ea typeface="+mn-lt"/>
                <a:cs typeface="+mn-lt"/>
              </a:rPr>
              <a:t> Adequate color contrast</a:t>
            </a:r>
          </a:p>
          <a:p>
            <a:pPr lvl="1">
              <a:buFont typeface="Wingdings" panose="05000000000000000000" pitchFamily="2" charset="2"/>
              <a:buChar char="q"/>
            </a:pPr>
            <a:r>
              <a:rPr lang="en-US" sz="3200">
                <a:ea typeface="+mn-lt"/>
                <a:cs typeface="+mn-lt"/>
              </a:rPr>
              <a:t>  Check accessibility with Blackboard Ally</a:t>
            </a:r>
          </a:p>
        </p:txBody>
      </p:sp>
      <p:sp>
        <p:nvSpPr>
          <p:cNvPr id="6" name="sketch line">
            <a:extLst>
              <a:ext uri="{FF2B5EF4-FFF2-40B4-BE49-F238E27FC236}">
                <a16:creationId xmlns:a16="http://schemas.microsoft.com/office/drawing/2014/main" id="{CBACECA1-0760-7A09-5E78-3D72E45A1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200" y="1005840"/>
            <a:ext cx="10058400" cy="18288"/>
          </a:xfrm>
          <a:custGeom>
            <a:avLst/>
            <a:gdLst>
              <a:gd name="connsiteX0" fmla="*/ 0 w 10058400"/>
              <a:gd name="connsiteY0" fmla="*/ 0 h 18288"/>
              <a:gd name="connsiteX1" fmla="*/ 871728 w 10058400"/>
              <a:gd name="connsiteY1" fmla="*/ 0 h 18288"/>
              <a:gd name="connsiteX2" fmla="*/ 1341120 w 10058400"/>
              <a:gd name="connsiteY2" fmla="*/ 0 h 18288"/>
              <a:gd name="connsiteX3" fmla="*/ 2112264 w 10058400"/>
              <a:gd name="connsiteY3" fmla="*/ 0 h 18288"/>
              <a:gd name="connsiteX4" fmla="*/ 2581656 w 10058400"/>
              <a:gd name="connsiteY4" fmla="*/ 0 h 18288"/>
              <a:gd name="connsiteX5" fmla="*/ 3252216 w 10058400"/>
              <a:gd name="connsiteY5" fmla="*/ 0 h 18288"/>
              <a:gd name="connsiteX6" fmla="*/ 4023360 w 10058400"/>
              <a:gd name="connsiteY6" fmla="*/ 0 h 18288"/>
              <a:gd name="connsiteX7" fmla="*/ 4392168 w 10058400"/>
              <a:gd name="connsiteY7" fmla="*/ 0 h 18288"/>
              <a:gd name="connsiteX8" fmla="*/ 4760976 w 10058400"/>
              <a:gd name="connsiteY8" fmla="*/ 0 h 18288"/>
              <a:gd name="connsiteX9" fmla="*/ 5632704 w 10058400"/>
              <a:gd name="connsiteY9" fmla="*/ 0 h 18288"/>
              <a:gd name="connsiteX10" fmla="*/ 6303264 w 10058400"/>
              <a:gd name="connsiteY10" fmla="*/ 0 h 18288"/>
              <a:gd name="connsiteX11" fmla="*/ 6672072 w 10058400"/>
              <a:gd name="connsiteY11" fmla="*/ 0 h 18288"/>
              <a:gd name="connsiteX12" fmla="*/ 7342632 w 10058400"/>
              <a:gd name="connsiteY12" fmla="*/ 0 h 18288"/>
              <a:gd name="connsiteX13" fmla="*/ 8214360 w 10058400"/>
              <a:gd name="connsiteY13" fmla="*/ 0 h 18288"/>
              <a:gd name="connsiteX14" fmla="*/ 8784336 w 10058400"/>
              <a:gd name="connsiteY14" fmla="*/ 0 h 18288"/>
              <a:gd name="connsiteX15" fmla="*/ 9354312 w 10058400"/>
              <a:gd name="connsiteY15" fmla="*/ 0 h 18288"/>
              <a:gd name="connsiteX16" fmla="*/ 10058400 w 10058400"/>
              <a:gd name="connsiteY16" fmla="*/ 0 h 18288"/>
              <a:gd name="connsiteX17" fmla="*/ 10058400 w 10058400"/>
              <a:gd name="connsiteY17" fmla="*/ 18288 h 18288"/>
              <a:gd name="connsiteX18" fmla="*/ 9387840 w 10058400"/>
              <a:gd name="connsiteY18" fmla="*/ 18288 h 18288"/>
              <a:gd name="connsiteX19" fmla="*/ 8616696 w 10058400"/>
              <a:gd name="connsiteY19" fmla="*/ 18288 h 18288"/>
              <a:gd name="connsiteX20" fmla="*/ 7845552 w 10058400"/>
              <a:gd name="connsiteY20" fmla="*/ 18288 h 18288"/>
              <a:gd name="connsiteX21" fmla="*/ 7376160 w 10058400"/>
              <a:gd name="connsiteY21" fmla="*/ 18288 h 18288"/>
              <a:gd name="connsiteX22" fmla="*/ 6504432 w 10058400"/>
              <a:gd name="connsiteY22" fmla="*/ 18288 h 18288"/>
              <a:gd name="connsiteX23" fmla="*/ 5833872 w 10058400"/>
              <a:gd name="connsiteY23" fmla="*/ 18288 h 18288"/>
              <a:gd name="connsiteX24" fmla="*/ 5465064 w 10058400"/>
              <a:gd name="connsiteY24" fmla="*/ 18288 h 18288"/>
              <a:gd name="connsiteX25" fmla="*/ 4794504 w 10058400"/>
              <a:gd name="connsiteY25" fmla="*/ 18288 h 18288"/>
              <a:gd name="connsiteX26" fmla="*/ 4224528 w 10058400"/>
              <a:gd name="connsiteY26" fmla="*/ 18288 h 18288"/>
              <a:gd name="connsiteX27" fmla="*/ 3654552 w 10058400"/>
              <a:gd name="connsiteY27" fmla="*/ 18288 h 18288"/>
              <a:gd name="connsiteX28" fmla="*/ 3084576 w 10058400"/>
              <a:gd name="connsiteY28" fmla="*/ 18288 h 18288"/>
              <a:gd name="connsiteX29" fmla="*/ 2514600 w 10058400"/>
              <a:gd name="connsiteY29" fmla="*/ 18288 h 18288"/>
              <a:gd name="connsiteX30" fmla="*/ 1743456 w 10058400"/>
              <a:gd name="connsiteY30" fmla="*/ 18288 h 18288"/>
              <a:gd name="connsiteX31" fmla="*/ 1072896 w 10058400"/>
              <a:gd name="connsiteY31" fmla="*/ 18288 h 18288"/>
              <a:gd name="connsiteX32" fmla="*/ 704088 w 10058400"/>
              <a:gd name="connsiteY32" fmla="*/ 18288 h 18288"/>
              <a:gd name="connsiteX33" fmla="*/ 0 w 10058400"/>
              <a:gd name="connsiteY33" fmla="*/ 18288 h 18288"/>
              <a:gd name="connsiteX34" fmla="*/ 0 w 1005840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58400" h="18288" fill="none" extrusionOk="0">
                <a:moveTo>
                  <a:pt x="0" y="0"/>
                </a:moveTo>
                <a:cubicBezTo>
                  <a:pt x="334658" y="-19022"/>
                  <a:pt x="681341" y="-18040"/>
                  <a:pt x="871728" y="0"/>
                </a:cubicBezTo>
                <a:cubicBezTo>
                  <a:pt x="1062115" y="18040"/>
                  <a:pt x="1232837" y="-1222"/>
                  <a:pt x="1341120" y="0"/>
                </a:cubicBezTo>
                <a:cubicBezTo>
                  <a:pt x="1449403" y="1222"/>
                  <a:pt x="1840884" y="19963"/>
                  <a:pt x="2112264" y="0"/>
                </a:cubicBezTo>
                <a:cubicBezTo>
                  <a:pt x="2383644" y="-19963"/>
                  <a:pt x="2364510" y="-12060"/>
                  <a:pt x="2581656" y="0"/>
                </a:cubicBezTo>
                <a:cubicBezTo>
                  <a:pt x="2798802" y="12060"/>
                  <a:pt x="3098653" y="-8686"/>
                  <a:pt x="3252216" y="0"/>
                </a:cubicBezTo>
                <a:cubicBezTo>
                  <a:pt x="3405779" y="8686"/>
                  <a:pt x="3779581" y="9580"/>
                  <a:pt x="4023360" y="0"/>
                </a:cubicBezTo>
                <a:cubicBezTo>
                  <a:pt x="4267139" y="-9580"/>
                  <a:pt x="4300308" y="-10723"/>
                  <a:pt x="4392168" y="0"/>
                </a:cubicBezTo>
                <a:cubicBezTo>
                  <a:pt x="4484028" y="10723"/>
                  <a:pt x="4577956" y="-10477"/>
                  <a:pt x="4760976" y="0"/>
                </a:cubicBezTo>
                <a:cubicBezTo>
                  <a:pt x="4943996" y="10477"/>
                  <a:pt x="5288601" y="20381"/>
                  <a:pt x="5632704" y="0"/>
                </a:cubicBezTo>
                <a:cubicBezTo>
                  <a:pt x="5976807" y="-20381"/>
                  <a:pt x="5982544" y="-8995"/>
                  <a:pt x="6303264" y="0"/>
                </a:cubicBezTo>
                <a:cubicBezTo>
                  <a:pt x="6623984" y="8995"/>
                  <a:pt x="6518155" y="-12608"/>
                  <a:pt x="6672072" y="0"/>
                </a:cubicBezTo>
                <a:cubicBezTo>
                  <a:pt x="6825989" y="12608"/>
                  <a:pt x="7201084" y="-10078"/>
                  <a:pt x="7342632" y="0"/>
                </a:cubicBezTo>
                <a:cubicBezTo>
                  <a:pt x="7484180" y="10078"/>
                  <a:pt x="7820183" y="42917"/>
                  <a:pt x="8214360" y="0"/>
                </a:cubicBezTo>
                <a:cubicBezTo>
                  <a:pt x="8608537" y="-42917"/>
                  <a:pt x="8506217" y="3845"/>
                  <a:pt x="8784336" y="0"/>
                </a:cubicBezTo>
                <a:cubicBezTo>
                  <a:pt x="9062455" y="-3845"/>
                  <a:pt x="9197272" y="-15591"/>
                  <a:pt x="9354312" y="0"/>
                </a:cubicBezTo>
                <a:cubicBezTo>
                  <a:pt x="9511352" y="15591"/>
                  <a:pt x="9758297" y="20300"/>
                  <a:pt x="10058400" y="0"/>
                </a:cubicBezTo>
                <a:cubicBezTo>
                  <a:pt x="10058738" y="7640"/>
                  <a:pt x="10057950" y="11289"/>
                  <a:pt x="10058400" y="18288"/>
                </a:cubicBezTo>
                <a:cubicBezTo>
                  <a:pt x="9758666" y="48758"/>
                  <a:pt x="9707216" y="18685"/>
                  <a:pt x="9387840" y="18288"/>
                </a:cubicBezTo>
                <a:cubicBezTo>
                  <a:pt x="9068464" y="17891"/>
                  <a:pt x="8969166" y="3620"/>
                  <a:pt x="8616696" y="18288"/>
                </a:cubicBezTo>
                <a:cubicBezTo>
                  <a:pt x="8264226" y="32956"/>
                  <a:pt x="8059107" y="51367"/>
                  <a:pt x="7845552" y="18288"/>
                </a:cubicBezTo>
                <a:cubicBezTo>
                  <a:pt x="7631997" y="-14791"/>
                  <a:pt x="7577558" y="37363"/>
                  <a:pt x="7376160" y="18288"/>
                </a:cubicBezTo>
                <a:cubicBezTo>
                  <a:pt x="7174762" y="-787"/>
                  <a:pt x="6928433" y="14864"/>
                  <a:pt x="6504432" y="18288"/>
                </a:cubicBezTo>
                <a:cubicBezTo>
                  <a:pt x="6080431" y="21712"/>
                  <a:pt x="6104780" y="17541"/>
                  <a:pt x="5833872" y="18288"/>
                </a:cubicBezTo>
                <a:cubicBezTo>
                  <a:pt x="5562964" y="19035"/>
                  <a:pt x="5559559" y="27284"/>
                  <a:pt x="5465064" y="18288"/>
                </a:cubicBezTo>
                <a:cubicBezTo>
                  <a:pt x="5370569" y="9292"/>
                  <a:pt x="4963819" y="-14800"/>
                  <a:pt x="4794504" y="18288"/>
                </a:cubicBezTo>
                <a:cubicBezTo>
                  <a:pt x="4625189" y="51376"/>
                  <a:pt x="4366498" y="6696"/>
                  <a:pt x="4224528" y="18288"/>
                </a:cubicBezTo>
                <a:cubicBezTo>
                  <a:pt x="4082558" y="29880"/>
                  <a:pt x="3870444" y="19624"/>
                  <a:pt x="3654552" y="18288"/>
                </a:cubicBezTo>
                <a:cubicBezTo>
                  <a:pt x="3438660" y="16952"/>
                  <a:pt x="3315883" y="78"/>
                  <a:pt x="3084576" y="18288"/>
                </a:cubicBezTo>
                <a:cubicBezTo>
                  <a:pt x="2853269" y="36498"/>
                  <a:pt x="2756535" y="41131"/>
                  <a:pt x="2514600" y="18288"/>
                </a:cubicBezTo>
                <a:cubicBezTo>
                  <a:pt x="2272665" y="-4555"/>
                  <a:pt x="1968940" y="25290"/>
                  <a:pt x="1743456" y="18288"/>
                </a:cubicBezTo>
                <a:cubicBezTo>
                  <a:pt x="1517972" y="11286"/>
                  <a:pt x="1326246" y="28678"/>
                  <a:pt x="1072896" y="18288"/>
                </a:cubicBezTo>
                <a:cubicBezTo>
                  <a:pt x="819546" y="7898"/>
                  <a:pt x="820014" y="25628"/>
                  <a:pt x="704088" y="18288"/>
                </a:cubicBezTo>
                <a:cubicBezTo>
                  <a:pt x="588162" y="10948"/>
                  <a:pt x="264710" y="-2082"/>
                  <a:pt x="0" y="18288"/>
                </a:cubicBezTo>
                <a:cubicBezTo>
                  <a:pt x="-82" y="11708"/>
                  <a:pt x="-178" y="8956"/>
                  <a:pt x="0" y="0"/>
                </a:cubicBezTo>
                <a:close/>
              </a:path>
              <a:path w="10058400" h="18288" stroke="0" extrusionOk="0">
                <a:moveTo>
                  <a:pt x="0" y="0"/>
                </a:moveTo>
                <a:cubicBezTo>
                  <a:pt x="120882" y="-19041"/>
                  <a:pt x="345677" y="-15698"/>
                  <a:pt x="569976" y="0"/>
                </a:cubicBezTo>
                <a:cubicBezTo>
                  <a:pt x="794275" y="15698"/>
                  <a:pt x="815004" y="-12908"/>
                  <a:pt x="938784" y="0"/>
                </a:cubicBezTo>
                <a:cubicBezTo>
                  <a:pt x="1062564" y="12908"/>
                  <a:pt x="1417000" y="-27861"/>
                  <a:pt x="1810512" y="0"/>
                </a:cubicBezTo>
                <a:cubicBezTo>
                  <a:pt x="2204024" y="27861"/>
                  <a:pt x="2114556" y="2763"/>
                  <a:pt x="2380488" y="0"/>
                </a:cubicBezTo>
                <a:cubicBezTo>
                  <a:pt x="2646420" y="-2763"/>
                  <a:pt x="2697029" y="28085"/>
                  <a:pt x="2950464" y="0"/>
                </a:cubicBezTo>
                <a:cubicBezTo>
                  <a:pt x="3203899" y="-28085"/>
                  <a:pt x="3390812" y="-12538"/>
                  <a:pt x="3822192" y="0"/>
                </a:cubicBezTo>
                <a:cubicBezTo>
                  <a:pt x="4253572" y="12538"/>
                  <a:pt x="4161348" y="13090"/>
                  <a:pt x="4291584" y="0"/>
                </a:cubicBezTo>
                <a:cubicBezTo>
                  <a:pt x="4421820" y="-13090"/>
                  <a:pt x="4755760" y="11859"/>
                  <a:pt x="5163312" y="0"/>
                </a:cubicBezTo>
                <a:cubicBezTo>
                  <a:pt x="5570864" y="-11859"/>
                  <a:pt x="5702139" y="14703"/>
                  <a:pt x="6035040" y="0"/>
                </a:cubicBezTo>
                <a:cubicBezTo>
                  <a:pt x="6367941" y="-14703"/>
                  <a:pt x="6472880" y="-3083"/>
                  <a:pt x="6705600" y="0"/>
                </a:cubicBezTo>
                <a:cubicBezTo>
                  <a:pt x="6938320" y="3083"/>
                  <a:pt x="7388759" y="25367"/>
                  <a:pt x="7577328" y="0"/>
                </a:cubicBezTo>
                <a:cubicBezTo>
                  <a:pt x="7765897" y="-25367"/>
                  <a:pt x="8012035" y="3189"/>
                  <a:pt x="8147304" y="0"/>
                </a:cubicBezTo>
                <a:cubicBezTo>
                  <a:pt x="8282573" y="-3189"/>
                  <a:pt x="8493420" y="2374"/>
                  <a:pt x="8717280" y="0"/>
                </a:cubicBezTo>
                <a:cubicBezTo>
                  <a:pt x="8941140" y="-2374"/>
                  <a:pt x="9274545" y="21250"/>
                  <a:pt x="9488424" y="0"/>
                </a:cubicBezTo>
                <a:cubicBezTo>
                  <a:pt x="9702303" y="-21250"/>
                  <a:pt x="9774869" y="27391"/>
                  <a:pt x="10058400" y="0"/>
                </a:cubicBezTo>
                <a:cubicBezTo>
                  <a:pt x="10058525" y="4395"/>
                  <a:pt x="10058325" y="9776"/>
                  <a:pt x="10058400" y="18288"/>
                </a:cubicBezTo>
                <a:cubicBezTo>
                  <a:pt x="9760319" y="42975"/>
                  <a:pt x="9447826" y="14204"/>
                  <a:pt x="9287256" y="18288"/>
                </a:cubicBezTo>
                <a:cubicBezTo>
                  <a:pt x="9126686" y="22372"/>
                  <a:pt x="8871278" y="7926"/>
                  <a:pt x="8616696" y="18288"/>
                </a:cubicBezTo>
                <a:cubicBezTo>
                  <a:pt x="8362114" y="28650"/>
                  <a:pt x="8403958" y="16785"/>
                  <a:pt x="8247888" y="18288"/>
                </a:cubicBezTo>
                <a:cubicBezTo>
                  <a:pt x="8091818" y="19791"/>
                  <a:pt x="7955945" y="12999"/>
                  <a:pt x="7778496" y="18288"/>
                </a:cubicBezTo>
                <a:cubicBezTo>
                  <a:pt x="7601047" y="23577"/>
                  <a:pt x="7251882" y="31804"/>
                  <a:pt x="6906768" y="18288"/>
                </a:cubicBezTo>
                <a:cubicBezTo>
                  <a:pt x="6561654" y="4772"/>
                  <a:pt x="6561515" y="13741"/>
                  <a:pt x="6236208" y="18288"/>
                </a:cubicBezTo>
                <a:cubicBezTo>
                  <a:pt x="5910901" y="22835"/>
                  <a:pt x="5895967" y="28150"/>
                  <a:pt x="5766816" y="18288"/>
                </a:cubicBezTo>
                <a:cubicBezTo>
                  <a:pt x="5637665" y="8426"/>
                  <a:pt x="5281724" y="15646"/>
                  <a:pt x="5096256" y="18288"/>
                </a:cubicBezTo>
                <a:cubicBezTo>
                  <a:pt x="4910788" y="20930"/>
                  <a:pt x="4848857" y="35740"/>
                  <a:pt x="4727448" y="18288"/>
                </a:cubicBezTo>
                <a:cubicBezTo>
                  <a:pt x="4606039" y="836"/>
                  <a:pt x="4458519" y="15067"/>
                  <a:pt x="4358640" y="18288"/>
                </a:cubicBezTo>
                <a:cubicBezTo>
                  <a:pt x="4258761" y="21509"/>
                  <a:pt x="4012132" y="7304"/>
                  <a:pt x="3688080" y="18288"/>
                </a:cubicBezTo>
                <a:cubicBezTo>
                  <a:pt x="3364028" y="29272"/>
                  <a:pt x="3378408" y="41231"/>
                  <a:pt x="3218688" y="18288"/>
                </a:cubicBezTo>
                <a:cubicBezTo>
                  <a:pt x="3058968" y="-4655"/>
                  <a:pt x="2696090" y="9421"/>
                  <a:pt x="2447544" y="18288"/>
                </a:cubicBezTo>
                <a:cubicBezTo>
                  <a:pt x="2198998" y="27155"/>
                  <a:pt x="2202021" y="26087"/>
                  <a:pt x="1978152" y="18288"/>
                </a:cubicBezTo>
                <a:cubicBezTo>
                  <a:pt x="1754283" y="10489"/>
                  <a:pt x="1551278" y="-13584"/>
                  <a:pt x="1207008" y="18288"/>
                </a:cubicBezTo>
                <a:cubicBezTo>
                  <a:pt x="862738" y="50160"/>
                  <a:pt x="988918" y="10376"/>
                  <a:pt x="838200" y="18288"/>
                </a:cubicBezTo>
                <a:cubicBezTo>
                  <a:pt x="687482" y="26200"/>
                  <a:pt x="260946" y="12029"/>
                  <a:pt x="0" y="18288"/>
                </a:cubicBezTo>
                <a:cubicBezTo>
                  <a:pt x="-504" y="12101"/>
                  <a:pt x="-591" y="7719"/>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35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295275" y="50996"/>
            <a:ext cx="11729085" cy="1325563"/>
          </a:xfrm>
        </p:spPr>
        <p:txBody>
          <a:bodyPr>
            <a:normAutofit/>
          </a:bodyPr>
          <a:lstStyle/>
          <a:p>
            <a:r>
              <a:rPr lang="en-US" sz="4000" b="1">
                <a:latin typeface="+mn-lt"/>
                <a:ea typeface="Cambria" panose="02040503050406030204" pitchFamily="18" charset="0"/>
              </a:rPr>
              <a:t>Basic Accessibility Checklist for Websites 2 of 2</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606286" y="1776070"/>
            <a:ext cx="11171583" cy="5449677"/>
          </a:xfrm>
        </p:spPr>
        <p:txBody>
          <a:bodyPr vert="horz" lIns="91440" tIns="45720" rIns="91440" bIns="45720" rtlCol="0" anchor="t">
            <a:noAutofit/>
          </a:bodyPr>
          <a:lstStyle/>
          <a:p>
            <a:pPr lvl="1">
              <a:buFont typeface="Wingdings" panose="05000000000000000000" pitchFamily="2" charset="2"/>
              <a:buChar char="q"/>
            </a:pPr>
            <a:r>
              <a:rPr lang="en-US" sz="3200">
                <a:ea typeface="+mn-lt"/>
                <a:cs typeface="+mn-lt"/>
              </a:rPr>
              <a:t> Skip menus to content is available</a:t>
            </a:r>
          </a:p>
          <a:p>
            <a:pPr lvl="1">
              <a:buFont typeface="Wingdings" panose="05000000000000000000" pitchFamily="2" charset="2"/>
              <a:buChar char="q"/>
            </a:pPr>
            <a:r>
              <a:rPr lang="en-US" sz="3200">
                <a:ea typeface="+mn-lt"/>
                <a:cs typeface="+mn-lt"/>
              </a:rPr>
              <a:t> Reading and navigation order is logical and intuitive</a:t>
            </a:r>
          </a:p>
          <a:p>
            <a:pPr lvl="1">
              <a:buFont typeface="Wingdings" panose="05000000000000000000" pitchFamily="2" charset="2"/>
              <a:buChar char="q"/>
            </a:pPr>
            <a:r>
              <a:rPr lang="en-US" sz="3200">
                <a:ea typeface="+mn-lt"/>
                <a:cs typeface="+mn-lt"/>
              </a:rPr>
              <a:t> All page functionality is available using the keyboard</a:t>
            </a:r>
          </a:p>
          <a:p>
            <a:pPr lvl="1">
              <a:buFont typeface="Wingdings" panose="05000000000000000000" pitchFamily="2" charset="2"/>
              <a:buChar char="q"/>
            </a:pPr>
            <a:r>
              <a:rPr lang="en-US" sz="3200">
                <a:ea typeface="+mn-lt"/>
                <a:cs typeface="+mn-lt"/>
              </a:rPr>
              <a:t> Focus is visible </a:t>
            </a:r>
          </a:p>
          <a:p>
            <a:pPr lvl="1">
              <a:buFont typeface="Wingdings" panose="05000000000000000000" pitchFamily="2" charset="2"/>
              <a:buChar char="q"/>
            </a:pPr>
            <a:r>
              <a:rPr lang="en-US" sz="3200">
                <a:ea typeface="+mn-lt"/>
                <a:cs typeface="+mn-lt"/>
              </a:rPr>
              <a:t> Keyboard focus is never locked or trapped </a:t>
            </a:r>
          </a:p>
          <a:p>
            <a:pPr lvl="1">
              <a:buFont typeface="Wingdings" panose="05000000000000000000" pitchFamily="2" charset="2"/>
              <a:buChar char="q"/>
            </a:pPr>
            <a:r>
              <a:rPr lang="en-US" sz="3200">
                <a:ea typeface="+mn-lt"/>
                <a:cs typeface="+mn-lt"/>
              </a:rPr>
              <a:t> Page is readable and functional when text size is doubled</a:t>
            </a:r>
          </a:p>
          <a:p>
            <a:pPr lvl="1">
              <a:buFont typeface="Wingdings" panose="05000000000000000000" pitchFamily="2" charset="2"/>
              <a:buChar char="q"/>
            </a:pPr>
            <a:r>
              <a:rPr lang="en-US" sz="3200">
                <a:ea typeface="+mn-lt"/>
                <a:cs typeface="+mn-lt"/>
              </a:rPr>
              <a:t> Captions and transcripts for video/audio</a:t>
            </a:r>
          </a:p>
          <a:p>
            <a:pPr lvl="1">
              <a:buFont typeface="Wingdings" panose="05000000000000000000" pitchFamily="2" charset="2"/>
              <a:buChar char="q"/>
            </a:pPr>
            <a:r>
              <a:rPr lang="en-US" sz="3200">
                <a:ea typeface="+mn-lt"/>
                <a:cs typeface="+mn-lt"/>
              </a:rPr>
              <a:t> Contact information somewhere on the site footer</a:t>
            </a:r>
          </a:p>
          <a:p>
            <a:pPr lvl="1">
              <a:buFont typeface="Wingdings" panose="05000000000000000000" pitchFamily="2" charset="2"/>
              <a:buChar char="q"/>
            </a:pPr>
            <a:r>
              <a:rPr lang="en-US" sz="3200">
                <a:ea typeface="+mn-lt"/>
                <a:cs typeface="+mn-lt"/>
              </a:rPr>
              <a:t> Assure documents on site are accessible (i.e. PDF’s &amp; Word)</a:t>
            </a:r>
          </a:p>
        </p:txBody>
      </p:sp>
      <p:sp>
        <p:nvSpPr>
          <p:cNvPr id="6" name="sketch line">
            <a:extLst>
              <a:ext uri="{FF2B5EF4-FFF2-40B4-BE49-F238E27FC236}">
                <a16:creationId xmlns:a16="http://schemas.microsoft.com/office/drawing/2014/main" id="{CBACECA1-0760-7A09-5E78-3D72E45A1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200" y="1005840"/>
            <a:ext cx="10058400" cy="18288"/>
          </a:xfrm>
          <a:custGeom>
            <a:avLst/>
            <a:gdLst>
              <a:gd name="connsiteX0" fmla="*/ 0 w 10058400"/>
              <a:gd name="connsiteY0" fmla="*/ 0 h 18288"/>
              <a:gd name="connsiteX1" fmla="*/ 871728 w 10058400"/>
              <a:gd name="connsiteY1" fmla="*/ 0 h 18288"/>
              <a:gd name="connsiteX2" fmla="*/ 1341120 w 10058400"/>
              <a:gd name="connsiteY2" fmla="*/ 0 h 18288"/>
              <a:gd name="connsiteX3" fmla="*/ 2112264 w 10058400"/>
              <a:gd name="connsiteY3" fmla="*/ 0 h 18288"/>
              <a:gd name="connsiteX4" fmla="*/ 2581656 w 10058400"/>
              <a:gd name="connsiteY4" fmla="*/ 0 h 18288"/>
              <a:gd name="connsiteX5" fmla="*/ 3252216 w 10058400"/>
              <a:gd name="connsiteY5" fmla="*/ 0 h 18288"/>
              <a:gd name="connsiteX6" fmla="*/ 4023360 w 10058400"/>
              <a:gd name="connsiteY6" fmla="*/ 0 h 18288"/>
              <a:gd name="connsiteX7" fmla="*/ 4392168 w 10058400"/>
              <a:gd name="connsiteY7" fmla="*/ 0 h 18288"/>
              <a:gd name="connsiteX8" fmla="*/ 4760976 w 10058400"/>
              <a:gd name="connsiteY8" fmla="*/ 0 h 18288"/>
              <a:gd name="connsiteX9" fmla="*/ 5632704 w 10058400"/>
              <a:gd name="connsiteY9" fmla="*/ 0 h 18288"/>
              <a:gd name="connsiteX10" fmla="*/ 6303264 w 10058400"/>
              <a:gd name="connsiteY10" fmla="*/ 0 h 18288"/>
              <a:gd name="connsiteX11" fmla="*/ 6672072 w 10058400"/>
              <a:gd name="connsiteY11" fmla="*/ 0 h 18288"/>
              <a:gd name="connsiteX12" fmla="*/ 7342632 w 10058400"/>
              <a:gd name="connsiteY12" fmla="*/ 0 h 18288"/>
              <a:gd name="connsiteX13" fmla="*/ 8214360 w 10058400"/>
              <a:gd name="connsiteY13" fmla="*/ 0 h 18288"/>
              <a:gd name="connsiteX14" fmla="*/ 8784336 w 10058400"/>
              <a:gd name="connsiteY14" fmla="*/ 0 h 18288"/>
              <a:gd name="connsiteX15" fmla="*/ 9354312 w 10058400"/>
              <a:gd name="connsiteY15" fmla="*/ 0 h 18288"/>
              <a:gd name="connsiteX16" fmla="*/ 10058400 w 10058400"/>
              <a:gd name="connsiteY16" fmla="*/ 0 h 18288"/>
              <a:gd name="connsiteX17" fmla="*/ 10058400 w 10058400"/>
              <a:gd name="connsiteY17" fmla="*/ 18288 h 18288"/>
              <a:gd name="connsiteX18" fmla="*/ 9387840 w 10058400"/>
              <a:gd name="connsiteY18" fmla="*/ 18288 h 18288"/>
              <a:gd name="connsiteX19" fmla="*/ 8616696 w 10058400"/>
              <a:gd name="connsiteY19" fmla="*/ 18288 h 18288"/>
              <a:gd name="connsiteX20" fmla="*/ 7845552 w 10058400"/>
              <a:gd name="connsiteY20" fmla="*/ 18288 h 18288"/>
              <a:gd name="connsiteX21" fmla="*/ 7376160 w 10058400"/>
              <a:gd name="connsiteY21" fmla="*/ 18288 h 18288"/>
              <a:gd name="connsiteX22" fmla="*/ 6504432 w 10058400"/>
              <a:gd name="connsiteY22" fmla="*/ 18288 h 18288"/>
              <a:gd name="connsiteX23" fmla="*/ 5833872 w 10058400"/>
              <a:gd name="connsiteY23" fmla="*/ 18288 h 18288"/>
              <a:gd name="connsiteX24" fmla="*/ 5465064 w 10058400"/>
              <a:gd name="connsiteY24" fmla="*/ 18288 h 18288"/>
              <a:gd name="connsiteX25" fmla="*/ 4794504 w 10058400"/>
              <a:gd name="connsiteY25" fmla="*/ 18288 h 18288"/>
              <a:gd name="connsiteX26" fmla="*/ 4224528 w 10058400"/>
              <a:gd name="connsiteY26" fmla="*/ 18288 h 18288"/>
              <a:gd name="connsiteX27" fmla="*/ 3654552 w 10058400"/>
              <a:gd name="connsiteY27" fmla="*/ 18288 h 18288"/>
              <a:gd name="connsiteX28" fmla="*/ 3084576 w 10058400"/>
              <a:gd name="connsiteY28" fmla="*/ 18288 h 18288"/>
              <a:gd name="connsiteX29" fmla="*/ 2514600 w 10058400"/>
              <a:gd name="connsiteY29" fmla="*/ 18288 h 18288"/>
              <a:gd name="connsiteX30" fmla="*/ 1743456 w 10058400"/>
              <a:gd name="connsiteY30" fmla="*/ 18288 h 18288"/>
              <a:gd name="connsiteX31" fmla="*/ 1072896 w 10058400"/>
              <a:gd name="connsiteY31" fmla="*/ 18288 h 18288"/>
              <a:gd name="connsiteX32" fmla="*/ 704088 w 10058400"/>
              <a:gd name="connsiteY32" fmla="*/ 18288 h 18288"/>
              <a:gd name="connsiteX33" fmla="*/ 0 w 10058400"/>
              <a:gd name="connsiteY33" fmla="*/ 18288 h 18288"/>
              <a:gd name="connsiteX34" fmla="*/ 0 w 1005840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58400" h="18288" fill="none" extrusionOk="0">
                <a:moveTo>
                  <a:pt x="0" y="0"/>
                </a:moveTo>
                <a:cubicBezTo>
                  <a:pt x="334658" y="-19022"/>
                  <a:pt x="681341" y="-18040"/>
                  <a:pt x="871728" y="0"/>
                </a:cubicBezTo>
                <a:cubicBezTo>
                  <a:pt x="1062115" y="18040"/>
                  <a:pt x="1232837" y="-1222"/>
                  <a:pt x="1341120" y="0"/>
                </a:cubicBezTo>
                <a:cubicBezTo>
                  <a:pt x="1449403" y="1222"/>
                  <a:pt x="1840884" y="19963"/>
                  <a:pt x="2112264" y="0"/>
                </a:cubicBezTo>
                <a:cubicBezTo>
                  <a:pt x="2383644" y="-19963"/>
                  <a:pt x="2364510" y="-12060"/>
                  <a:pt x="2581656" y="0"/>
                </a:cubicBezTo>
                <a:cubicBezTo>
                  <a:pt x="2798802" y="12060"/>
                  <a:pt x="3098653" y="-8686"/>
                  <a:pt x="3252216" y="0"/>
                </a:cubicBezTo>
                <a:cubicBezTo>
                  <a:pt x="3405779" y="8686"/>
                  <a:pt x="3779581" y="9580"/>
                  <a:pt x="4023360" y="0"/>
                </a:cubicBezTo>
                <a:cubicBezTo>
                  <a:pt x="4267139" y="-9580"/>
                  <a:pt x="4300308" y="-10723"/>
                  <a:pt x="4392168" y="0"/>
                </a:cubicBezTo>
                <a:cubicBezTo>
                  <a:pt x="4484028" y="10723"/>
                  <a:pt x="4577956" y="-10477"/>
                  <a:pt x="4760976" y="0"/>
                </a:cubicBezTo>
                <a:cubicBezTo>
                  <a:pt x="4943996" y="10477"/>
                  <a:pt x="5288601" y="20381"/>
                  <a:pt x="5632704" y="0"/>
                </a:cubicBezTo>
                <a:cubicBezTo>
                  <a:pt x="5976807" y="-20381"/>
                  <a:pt x="5982544" y="-8995"/>
                  <a:pt x="6303264" y="0"/>
                </a:cubicBezTo>
                <a:cubicBezTo>
                  <a:pt x="6623984" y="8995"/>
                  <a:pt x="6518155" y="-12608"/>
                  <a:pt x="6672072" y="0"/>
                </a:cubicBezTo>
                <a:cubicBezTo>
                  <a:pt x="6825989" y="12608"/>
                  <a:pt x="7201084" y="-10078"/>
                  <a:pt x="7342632" y="0"/>
                </a:cubicBezTo>
                <a:cubicBezTo>
                  <a:pt x="7484180" y="10078"/>
                  <a:pt x="7820183" y="42917"/>
                  <a:pt x="8214360" y="0"/>
                </a:cubicBezTo>
                <a:cubicBezTo>
                  <a:pt x="8608537" y="-42917"/>
                  <a:pt x="8506217" y="3845"/>
                  <a:pt x="8784336" y="0"/>
                </a:cubicBezTo>
                <a:cubicBezTo>
                  <a:pt x="9062455" y="-3845"/>
                  <a:pt x="9197272" y="-15591"/>
                  <a:pt x="9354312" y="0"/>
                </a:cubicBezTo>
                <a:cubicBezTo>
                  <a:pt x="9511352" y="15591"/>
                  <a:pt x="9758297" y="20300"/>
                  <a:pt x="10058400" y="0"/>
                </a:cubicBezTo>
                <a:cubicBezTo>
                  <a:pt x="10058738" y="7640"/>
                  <a:pt x="10057950" y="11289"/>
                  <a:pt x="10058400" y="18288"/>
                </a:cubicBezTo>
                <a:cubicBezTo>
                  <a:pt x="9758666" y="48758"/>
                  <a:pt x="9707216" y="18685"/>
                  <a:pt x="9387840" y="18288"/>
                </a:cubicBezTo>
                <a:cubicBezTo>
                  <a:pt x="9068464" y="17891"/>
                  <a:pt x="8969166" y="3620"/>
                  <a:pt x="8616696" y="18288"/>
                </a:cubicBezTo>
                <a:cubicBezTo>
                  <a:pt x="8264226" y="32956"/>
                  <a:pt x="8059107" y="51367"/>
                  <a:pt x="7845552" y="18288"/>
                </a:cubicBezTo>
                <a:cubicBezTo>
                  <a:pt x="7631997" y="-14791"/>
                  <a:pt x="7577558" y="37363"/>
                  <a:pt x="7376160" y="18288"/>
                </a:cubicBezTo>
                <a:cubicBezTo>
                  <a:pt x="7174762" y="-787"/>
                  <a:pt x="6928433" y="14864"/>
                  <a:pt x="6504432" y="18288"/>
                </a:cubicBezTo>
                <a:cubicBezTo>
                  <a:pt x="6080431" y="21712"/>
                  <a:pt x="6104780" y="17541"/>
                  <a:pt x="5833872" y="18288"/>
                </a:cubicBezTo>
                <a:cubicBezTo>
                  <a:pt x="5562964" y="19035"/>
                  <a:pt x="5559559" y="27284"/>
                  <a:pt x="5465064" y="18288"/>
                </a:cubicBezTo>
                <a:cubicBezTo>
                  <a:pt x="5370569" y="9292"/>
                  <a:pt x="4963819" y="-14800"/>
                  <a:pt x="4794504" y="18288"/>
                </a:cubicBezTo>
                <a:cubicBezTo>
                  <a:pt x="4625189" y="51376"/>
                  <a:pt x="4366498" y="6696"/>
                  <a:pt x="4224528" y="18288"/>
                </a:cubicBezTo>
                <a:cubicBezTo>
                  <a:pt x="4082558" y="29880"/>
                  <a:pt x="3870444" y="19624"/>
                  <a:pt x="3654552" y="18288"/>
                </a:cubicBezTo>
                <a:cubicBezTo>
                  <a:pt x="3438660" y="16952"/>
                  <a:pt x="3315883" y="78"/>
                  <a:pt x="3084576" y="18288"/>
                </a:cubicBezTo>
                <a:cubicBezTo>
                  <a:pt x="2853269" y="36498"/>
                  <a:pt x="2756535" y="41131"/>
                  <a:pt x="2514600" y="18288"/>
                </a:cubicBezTo>
                <a:cubicBezTo>
                  <a:pt x="2272665" y="-4555"/>
                  <a:pt x="1968940" y="25290"/>
                  <a:pt x="1743456" y="18288"/>
                </a:cubicBezTo>
                <a:cubicBezTo>
                  <a:pt x="1517972" y="11286"/>
                  <a:pt x="1326246" y="28678"/>
                  <a:pt x="1072896" y="18288"/>
                </a:cubicBezTo>
                <a:cubicBezTo>
                  <a:pt x="819546" y="7898"/>
                  <a:pt x="820014" y="25628"/>
                  <a:pt x="704088" y="18288"/>
                </a:cubicBezTo>
                <a:cubicBezTo>
                  <a:pt x="588162" y="10948"/>
                  <a:pt x="264710" y="-2082"/>
                  <a:pt x="0" y="18288"/>
                </a:cubicBezTo>
                <a:cubicBezTo>
                  <a:pt x="-82" y="11708"/>
                  <a:pt x="-178" y="8956"/>
                  <a:pt x="0" y="0"/>
                </a:cubicBezTo>
                <a:close/>
              </a:path>
              <a:path w="10058400" h="18288" stroke="0" extrusionOk="0">
                <a:moveTo>
                  <a:pt x="0" y="0"/>
                </a:moveTo>
                <a:cubicBezTo>
                  <a:pt x="120882" y="-19041"/>
                  <a:pt x="345677" y="-15698"/>
                  <a:pt x="569976" y="0"/>
                </a:cubicBezTo>
                <a:cubicBezTo>
                  <a:pt x="794275" y="15698"/>
                  <a:pt x="815004" y="-12908"/>
                  <a:pt x="938784" y="0"/>
                </a:cubicBezTo>
                <a:cubicBezTo>
                  <a:pt x="1062564" y="12908"/>
                  <a:pt x="1417000" y="-27861"/>
                  <a:pt x="1810512" y="0"/>
                </a:cubicBezTo>
                <a:cubicBezTo>
                  <a:pt x="2204024" y="27861"/>
                  <a:pt x="2114556" y="2763"/>
                  <a:pt x="2380488" y="0"/>
                </a:cubicBezTo>
                <a:cubicBezTo>
                  <a:pt x="2646420" y="-2763"/>
                  <a:pt x="2697029" y="28085"/>
                  <a:pt x="2950464" y="0"/>
                </a:cubicBezTo>
                <a:cubicBezTo>
                  <a:pt x="3203899" y="-28085"/>
                  <a:pt x="3390812" y="-12538"/>
                  <a:pt x="3822192" y="0"/>
                </a:cubicBezTo>
                <a:cubicBezTo>
                  <a:pt x="4253572" y="12538"/>
                  <a:pt x="4161348" y="13090"/>
                  <a:pt x="4291584" y="0"/>
                </a:cubicBezTo>
                <a:cubicBezTo>
                  <a:pt x="4421820" y="-13090"/>
                  <a:pt x="4755760" y="11859"/>
                  <a:pt x="5163312" y="0"/>
                </a:cubicBezTo>
                <a:cubicBezTo>
                  <a:pt x="5570864" y="-11859"/>
                  <a:pt x="5702139" y="14703"/>
                  <a:pt x="6035040" y="0"/>
                </a:cubicBezTo>
                <a:cubicBezTo>
                  <a:pt x="6367941" y="-14703"/>
                  <a:pt x="6472880" y="-3083"/>
                  <a:pt x="6705600" y="0"/>
                </a:cubicBezTo>
                <a:cubicBezTo>
                  <a:pt x="6938320" y="3083"/>
                  <a:pt x="7388759" y="25367"/>
                  <a:pt x="7577328" y="0"/>
                </a:cubicBezTo>
                <a:cubicBezTo>
                  <a:pt x="7765897" y="-25367"/>
                  <a:pt x="8012035" y="3189"/>
                  <a:pt x="8147304" y="0"/>
                </a:cubicBezTo>
                <a:cubicBezTo>
                  <a:pt x="8282573" y="-3189"/>
                  <a:pt x="8493420" y="2374"/>
                  <a:pt x="8717280" y="0"/>
                </a:cubicBezTo>
                <a:cubicBezTo>
                  <a:pt x="8941140" y="-2374"/>
                  <a:pt x="9274545" y="21250"/>
                  <a:pt x="9488424" y="0"/>
                </a:cubicBezTo>
                <a:cubicBezTo>
                  <a:pt x="9702303" y="-21250"/>
                  <a:pt x="9774869" y="27391"/>
                  <a:pt x="10058400" y="0"/>
                </a:cubicBezTo>
                <a:cubicBezTo>
                  <a:pt x="10058525" y="4395"/>
                  <a:pt x="10058325" y="9776"/>
                  <a:pt x="10058400" y="18288"/>
                </a:cubicBezTo>
                <a:cubicBezTo>
                  <a:pt x="9760319" y="42975"/>
                  <a:pt x="9447826" y="14204"/>
                  <a:pt x="9287256" y="18288"/>
                </a:cubicBezTo>
                <a:cubicBezTo>
                  <a:pt x="9126686" y="22372"/>
                  <a:pt x="8871278" y="7926"/>
                  <a:pt x="8616696" y="18288"/>
                </a:cubicBezTo>
                <a:cubicBezTo>
                  <a:pt x="8362114" y="28650"/>
                  <a:pt x="8403958" y="16785"/>
                  <a:pt x="8247888" y="18288"/>
                </a:cubicBezTo>
                <a:cubicBezTo>
                  <a:pt x="8091818" y="19791"/>
                  <a:pt x="7955945" y="12999"/>
                  <a:pt x="7778496" y="18288"/>
                </a:cubicBezTo>
                <a:cubicBezTo>
                  <a:pt x="7601047" y="23577"/>
                  <a:pt x="7251882" y="31804"/>
                  <a:pt x="6906768" y="18288"/>
                </a:cubicBezTo>
                <a:cubicBezTo>
                  <a:pt x="6561654" y="4772"/>
                  <a:pt x="6561515" y="13741"/>
                  <a:pt x="6236208" y="18288"/>
                </a:cubicBezTo>
                <a:cubicBezTo>
                  <a:pt x="5910901" y="22835"/>
                  <a:pt x="5895967" y="28150"/>
                  <a:pt x="5766816" y="18288"/>
                </a:cubicBezTo>
                <a:cubicBezTo>
                  <a:pt x="5637665" y="8426"/>
                  <a:pt x="5281724" y="15646"/>
                  <a:pt x="5096256" y="18288"/>
                </a:cubicBezTo>
                <a:cubicBezTo>
                  <a:pt x="4910788" y="20930"/>
                  <a:pt x="4848857" y="35740"/>
                  <a:pt x="4727448" y="18288"/>
                </a:cubicBezTo>
                <a:cubicBezTo>
                  <a:pt x="4606039" y="836"/>
                  <a:pt x="4458519" y="15067"/>
                  <a:pt x="4358640" y="18288"/>
                </a:cubicBezTo>
                <a:cubicBezTo>
                  <a:pt x="4258761" y="21509"/>
                  <a:pt x="4012132" y="7304"/>
                  <a:pt x="3688080" y="18288"/>
                </a:cubicBezTo>
                <a:cubicBezTo>
                  <a:pt x="3364028" y="29272"/>
                  <a:pt x="3378408" y="41231"/>
                  <a:pt x="3218688" y="18288"/>
                </a:cubicBezTo>
                <a:cubicBezTo>
                  <a:pt x="3058968" y="-4655"/>
                  <a:pt x="2696090" y="9421"/>
                  <a:pt x="2447544" y="18288"/>
                </a:cubicBezTo>
                <a:cubicBezTo>
                  <a:pt x="2198998" y="27155"/>
                  <a:pt x="2202021" y="26087"/>
                  <a:pt x="1978152" y="18288"/>
                </a:cubicBezTo>
                <a:cubicBezTo>
                  <a:pt x="1754283" y="10489"/>
                  <a:pt x="1551278" y="-13584"/>
                  <a:pt x="1207008" y="18288"/>
                </a:cubicBezTo>
                <a:cubicBezTo>
                  <a:pt x="862738" y="50160"/>
                  <a:pt x="988918" y="10376"/>
                  <a:pt x="838200" y="18288"/>
                </a:cubicBezTo>
                <a:cubicBezTo>
                  <a:pt x="687482" y="26200"/>
                  <a:pt x="260946" y="12029"/>
                  <a:pt x="0" y="18288"/>
                </a:cubicBezTo>
                <a:cubicBezTo>
                  <a:pt x="-504" y="12101"/>
                  <a:pt x="-591" y="7719"/>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69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8A101637-F15F-A7FF-B916-4967E9FA3385}"/>
              </a:ext>
            </a:extLst>
          </p:cNvPr>
          <p:cNvSpPr>
            <a:spLocks noGrp="1"/>
          </p:cNvSpPr>
          <p:nvPr>
            <p:ph type="ctrTitle"/>
          </p:nvPr>
        </p:nvSpPr>
        <p:spPr>
          <a:xfrm>
            <a:off x="425988" y="1102935"/>
            <a:ext cx="4249706" cy="2486355"/>
          </a:xfrm>
        </p:spPr>
        <p:txBody>
          <a:bodyPr>
            <a:normAutofit fontScale="90000"/>
          </a:bodyPr>
          <a:lstStyle/>
          <a:p>
            <a:r>
              <a:rPr lang="en-US" sz="4400" b="1"/>
              <a:t>How Do We Create an Accessible University? </a:t>
            </a:r>
          </a:p>
        </p:txBody>
      </p:sp>
      <p:pic>
        <p:nvPicPr>
          <p:cNvPr id="6" name="Picture 5" descr="People waiting for snow to be cleared to enter the building, one person is in a wheelchair. The man is clearing the steps first, not the ramp. If the ramp is cleared first, everyone can enter at the same time.">
            <a:extLst>
              <a:ext uri="{FF2B5EF4-FFF2-40B4-BE49-F238E27FC236}">
                <a16:creationId xmlns:a16="http://schemas.microsoft.com/office/drawing/2014/main" id="{757D8E17-C812-901F-DD34-AAF8EF64A43E}"/>
              </a:ext>
            </a:extLst>
          </p:cNvPr>
          <p:cNvPicPr>
            <a:picLocks noChangeAspect="1"/>
          </p:cNvPicPr>
          <p:nvPr/>
        </p:nvPicPr>
        <p:blipFill rotWithShape="1">
          <a:blip r:embed="rId3">
            <a:extLst>
              <a:ext uri="{28A0092B-C50C-407E-A947-70E740481C1C}">
                <a14:useLocalDpi xmlns:a14="http://schemas.microsoft.com/office/drawing/2010/main" val="0"/>
              </a:ext>
            </a:extLst>
          </a:blip>
          <a:srcRect t="7032" r="1" b="1"/>
          <a:stretch/>
        </p:blipFill>
        <p:spPr>
          <a:xfrm>
            <a:off x="5802086" y="456056"/>
            <a:ext cx="5963925" cy="5945887"/>
          </a:xfrm>
          <a:prstGeom prst="rect">
            <a:avLst/>
          </a:prstGeom>
        </p:spPr>
      </p:pic>
      <p:sp>
        <p:nvSpPr>
          <p:cNvPr id="3" name="Title 7">
            <a:extLst>
              <a:ext uri="{FF2B5EF4-FFF2-40B4-BE49-F238E27FC236}">
                <a16:creationId xmlns:a16="http://schemas.microsoft.com/office/drawing/2014/main" id="{2F5E5CC9-3DB9-6A3F-0ABA-238C4A13D3F8}"/>
              </a:ext>
            </a:extLst>
          </p:cNvPr>
          <p:cNvSpPr txBox="1">
            <a:spLocks/>
          </p:cNvSpPr>
          <p:nvPr/>
        </p:nvSpPr>
        <p:spPr>
          <a:xfrm>
            <a:off x="279872" y="4063061"/>
            <a:ext cx="4541937" cy="147758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Build the ramp first, then build the stairs</a:t>
            </a:r>
          </a:p>
        </p:txBody>
      </p:sp>
    </p:spTree>
    <p:extLst>
      <p:ext uri="{BB962C8B-B14F-4D97-AF65-F5344CB8AC3E}">
        <p14:creationId xmlns:p14="http://schemas.microsoft.com/office/powerpoint/2010/main" val="324747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Scan to PDF from UConn Copier</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753660"/>
            <a:ext cx="10684764" cy="2819864"/>
          </a:xfrm>
        </p:spPr>
        <p:txBody>
          <a:bodyPr vert="horz" lIns="91440" tIns="45720" rIns="91440" bIns="45720" rtlCol="0" anchor="t">
            <a:noAutofit/>
          </a:bodyPr>
          <a:lstStyle/>
          <a:p>
            <a:r>
              <a:rPr lang="en-US">
                <a:ea typeface="+mn-lt"/>
                <a:cs typeface="+mn-lt"/>
              </a:rPr>
              <a:t>Selecting OCR (Optical Character Recognition) for PDFs created at UConn printers converts typed or printed text into machine-encoded text to be read by a screen reader and searched.</a:t>
            </a:r>
          </a:p>
          <a:p>
            <a:r>
              <a:rPr lang="en-US">
                <a:ea typeface="+mn-lt"/>
                <a:cs typeface="+mn-lt"/>
              </a:rPr>
              <a:t>Follow the steps on this </a:t>
            </a:r>
            <a:r>
              <a:rPr lang="en-US">
                <a:ea typeface="+mn-lt"/>
                <a:cs typeface="+mn-lt"/>
                <a:hlinkClick r:id="rId3"/>
              </a:rPr>
              <a:t>Knowledge Base article</a:t>
            </a:r>
            <a:r>
              <a:rPr lang="en-US">
                <a:ea typeface="+mn-lt"/>
                <a:cs typeface="+mn-lt"/>
              </a:rPr>
              <a:t>.</a:t>
            </a:r>
          </a:p>
        </p:txBody>
      </p:sp>
      <p:sp>
        <p:nvSpPr>
          <p:cNvPr id="6" name="sketch line">
            <a:extLst>
              <a:ext uri="{FF2B5EF4-FFF2-40B4-BE49-F238E27FC236}">
                <a16:creationId xmlns:a16="http://schemas.microsoft.com/office/drawing/2014/main" id="{AD03713D-C1AB-999F-6CED-F4772AF59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6400800" cy="18288"/>
          </a:xfrm>
          <a:custGeom>
            <a:avLst/>
            <a:gdLst>
              <a:gd name="connsiteX0" fmla="*/ 0 w 6400800"/>
              <a:gd name="connsiteY0" fmla="*/ 0 h 18288"/>
              <a:gd name="connsiteX1" fmla="*/ 640080 w 6400800"/>
              <a:gd name="connsiteY1" fmla="*/ 0 h 18288"/>
              <a:gd name="connsiteX2" fmla="*/ 1280160 w 6400800"/>
              <a:gd name="connsiteY2" fmla="*/ 0 h 18288"/>
              <a:gd name="connsiteX3" fmla="*/ 1920240 w 6400800"/>
              <a:gd name="connsiteY3" fmla="*/ 0 h 18288"/>
              <a:gd name="connsiteX4" fmla="*/ 2688336 w 6400800"/>
              <a:gd name="connsiteY4" fmla="*/ 0 h 18288"/>
              <a:gd name="connsiteX5" fmla="*/ 3392424 w 6400800"/>
              <a:gd name="connsiteY5" fmla="*/ 0 h 18288"/>
              <a:gd name="connsiteX6" fmla="*/ 3840480 w 6400800"/>
              <a:gd name="connsiteY6" fmla="*/ 0 h 18288"/>
              <a:gd name="connsiteX7" fmla="*/ 4416552 w 6400800"/>
              <a:gd name="connsiteY7" fmla="*/ 0 h 18288"/>
              <a:gd name="connsiteX8" fmla="*/ 5184648 w 6400800"/>
              <a:gd name="connsiteY8" fmla="*/ 0 h 18288"/>
              <a:gd name="connsiteX9" fmla="*/ 5824728 w 6400800"/>
              <a:gd name="connsiteY9" fmla="*/ 0 h 18288"/>
              <a:gd name="connsiteX10" fmla="*/ 6400800 w 6400800"/>
              <a:gd name="connsiteY10" fmla="*/ 0 h 18288"/>
              <a:gd name="connsiteX11" fmla="*/ 6400800 w 6400800"/>
              <a:gd name="connsiteY11" fmla="*/ 18288 h 18288"/>
              <a:gd name="connsiteX12" fmla="*/ 5888736 w 6400800"/>
              <a:gd name="connsiteY12" fmla="*/ 18288 h 18288"/>
              <a:gd name="connsiteX13" fmla="*/ 5120640 w 6400800"/>
              <a:gd name="connsiteY13" fmla="*/ 18288 h 18288"/>
              <a:gd name="connsiteX14" fmla="*/ 4608576 w 6400800"/>
              <a:gd name="connsiteY14" fmla="*/ 18288 h 18288"/>
              <a:gd name="connsiteX15" fmla="*/ 4160520 w 6400800"/>
              <a:gd name="connsiteY15" fmla="*/ 18288 h 18288"/>
              <a:gd name="connsiteX16" fmla="*/ 3712464 w 6400800"/>
              <a:gd name="connsiteY16" fmla="*/ 18288 h 18288"/>
              <a:gd name="connsiteX17" fmla="*/ 3008376 w 6400800"/>
              <a:gd name="connsiteY17" fmla="*/ 18288 h 18288"/>
              <a:gd name="connsiteX18" fmla="*/ 2560320 w 6400800"/>
              <a:gd name="connsiteY18" fmla="*/ 18288 h 18288"/>
              <a:gd name="connsiteX19" fmla="*/ 1920240 w 6400800"/>
              <a:gd name="connsiteY19" fmla="*/ 18288 h 18288"/>
              <a:gd name="connsiteX20" fmla="*/ 1408176 w 6400800"/>
              <a:gd name="connsiteY20" fmla="*/ 18288 h 18288"/>
              <a:gd name="connsiteX21" fmla="*/ 768096 w 6400800"/>
              <a:gd name="connsiteY21" fmla="*/ 18288 h 18288"/>
              <a:gd name="connsiteX22" fmla="*/ 0 w 6400800"/>
              <a:gd name="connsiteY22" fmla="*/ 18288 h 18288"/>
              <a:gd name="connsiteX23" fmla="*/ 0 w 6400800"/>
              <a:gd name="connsiteY23"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00800" h="18288" fill="none" extrusionOk="0">
                <a:moveTo>
                  <a:pt x="0" y="0"/>
                </a:moveTo>
                <a:cubicBezTo>
                  <a:pt x="242836" y="21112"/>
                  <a:pt x="356754" y="23952"/>
                  <a:pt x="640080" y="0"/>
                </a:cubicBezTo>
                <a:cubicBezTo>
                  <a:pt x="923406" y="-23952"/>
                  <a:pt x="1151329" y="-4056"/>
                  <a:pt x="1280160" y="0"/>
                </a:cubicBezTo>
                <a:cubicBezTo>
                  <a:pt x="1408991" y="4056"/>
                  <a:pt x="1618530" y="5283"/>
                  <a:pt x="1920240" y="0"/>
                </a:cubicBezTo>
                <a:cubicBezTo>
                  <a:pt x="2221950" y="-5283"/>
                  <a:pt x="2370857" y="32867"/>
                  <a:pt x="2688336" y="0"/>
                </a:cubicBezTo>
                <a:cubicBezTo>
                  <a:pt x="3005815" y="-32867"/>
                  <a:pt x="3250068" y="21873"/>
                  <a:pt x="3392424" y="0"/>
                </a:cubicBezTo>
                <a:cubicBezTo>
                  <a:pt x="3534780" y="-21873"/>
                  <a:pt x="3693253" y="21062"/>
                  <a:pt x="3840480" y="0"/>
                </a:cubicBezTo>
                <a:cubicBezTo>
                  <a:pt x="3987707" y="-21062"/>
                  <a:pt x="4159315" y="-25525"/>
                  <a:pt x="4416552" y="0"/>
                </a:cubicBezTo>
                <a:cubicBezTo>
                  <a:pt x="4673789" y="25525"/>
                  <a:pt x="4997277" y="-23965"/>
                  <a:pt x="5184648" y="0"/>
                </a:cubicBezTo>
                <a:cubicBezTo>
                  <a:pt x="5372019" y="23965"/>
                  <a:pt x="5632741" y="-24896"/>
                  <a:pt x="5824728" y="0"/>
                </a:cubicBezTo>
                <a:cubicBezTo>
                  <a:pt x="6016715" y="24896"/>
                  <a:pt x="6196253" y="-25900"/>
                  <a:pt x="6400800" y="0"/>
                </a:cubicBezTo>
                <a:cubicBezTo>
                  <a:pt x="6400999" y="6953"/>
                  <a:pt x="6401251" y="11564"/>
                  <a:pt x="6400800" y="18288"/>
                </a:cubicBezTo>
                <a:cubicBezTo>
                  <a:pt x="6240052" y="16845"/>
                  <a:pt x="6029536" y="4049"/>
                  <a:pt x="5888736" y="18288"/>
                </a:cubicBezTo>
                <a:cubicBezTo>
                  <a:pt x="5747936" y="32527"/>
                  <a:pt x="5497263" y="34482"/>
                  <a:pt x="5120640" y="18288"/>
                </a:cubicBezTo>
                <a:cubicBezTo>
                  <a:pt x="4744017" y="2094"/>
                  <a:pt x="4727358" y="-2173"/>
                  <a:pt x="4608576" y="18288"/>
                </a:cubicBezTo>
                <a:cubicBezTo>
                  <a:pt x="4489794" y="38749"/>
                  <a:pt x="4351044" y="4180"/>
                  <a:pt x="4160520" y="18288"/>
                </a:cubicBezTo>
                <a:cubicBezTo>
                  <a:pt x="3969996" y="32396"/>
                  <a:pt x="3850842" y="2709"/>
                  <a:pt x="3712464" y="18288"/>
                </a:cubicBezTo>
                <a:cubicBezTo>
                  <a:pt x="3574086" y="33867"/>
                  <a:pt x="3314707" y="16386"/>
                  <a:pt x="3008376" y="18288"/>
                </a:cubicBezTo>
                <a:cubicBezTo>
                  <a:pt x="2702045" y="20190"/>
                  <a:pt x="2756428" y="27104"/>
                  <a:pt x="2560320" y="18288"/>
                </a:cubicBezTo>
                <a:cubicBezTo>
                  <a:pt x="2364212" y="9472"/>
                  <a:pt x="2138890" y="-1475"/>
                  <a:pt x="1920240" y="18288"/>
                </a:cubicBezTo>
                <a:cubicBezTo>
                  <a:pt x="1701590" y="38051"/>
                  <a:pt x="1644828" y="20705"/>
                  <a:pt x="1408176" y="18288"/>
                </a:cubicBezTo>
                <a:cubicBezTo>
                  <a:pt x="1171524" y="15871"/>
                  <a:pt x="1072400" y="-1296"/>
                  <a:pt x="768096" y="18288"/>
                </a:cubicBezTo>
                <a:cubicBezTo>
                  <a:pt x="463792" y="37872"/>
                  <a:pt x="179068" y="52342"/>
                  <a:pt x="0" y="18288"/>
                </a:cubicBezTo>
                <a:cubicBezTo>
                  <a:pt x="-471" y="14257"/>
                  <a:pt x="855" y="6830"/>
                  <a:pt x="0" y="0"/>
                </a:cubicBezTo>
                <a:close/>
              </a:path>
              <a:path w="6400800" h="1828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400426" y="4865"/>
                  <a:pt x="6400747" y="13608"/>
                  <a:pt x="6400800" y="18288"/>
                </a:cubicBezTo>
                <a:cubicBezTo>
                  <a:pt x="6128550" y="-6318"/>
                  <a:pt x="6032497" y="38934"/>
                  <a:pt x="5696712" y="18288"/>
                </a:cubicBezTo>
                <a:cubicBezTo>
                  <a:pt x="5360927" y="-2358"/>
                  <a:pt x="5246900" y="39614"/>
                  <a:pt x="4928616" y="18288"/>
                </a:cubicBezTo>
                <a:cubicBezTo>
                  <a:pt x="4610332" y="-3038"/>
                  <a:pt x="4539282" y="31433"/>
                  <a:pt x="4160520" y="18288"/>
                </a:cubicBezTo>
                <a:cubicBezTo>
                  <a:pt x="3781758" y="5143"/>
                  <a:pt x="3877330" y="39891"/>
                  <a:pt x="3648456" y="18288"/>
                </a:cubicBezTo>
                <a:cubicBezTo>
                  <a:pt x="3419582" y="-3315"/>
                  <a:pt x="3258606" y="10305"/>
                  <a:pt x="3008376" y="18288"/>
                </a:cubicBezTo>
                <a:cubicBezTo>
                  <a:pt x="2758146" y="26271"/>
                  <a:pt x="2584056" y="30"/>
                  <a:pt x="2240280" y="18288"/>
                </a:cubicBezTo>
                <a:cubicBezTo>
                  <a:pt x="1896504" y="36546"/>
                  <a:pt x="1812733" y="-8838"/>
                  <a:pt x="1600200" y="18288"/>
                </a:cubicBezTo>
                <a:cubicBezTo>
                  <a:pt x="1387667" y="45414"/>
                  <a:pt x="1356069" y="35682"/>
                  <a:pt x="1152144" y="18288"/>
                </a:cubicBezTo>
                <a:cubicBezTo>
                  <a:pt x="948219" y="894"/>
                  <a:pt x="787153" y="27934"/>
                  <a:pt x="640080" y="18288"/>
                </a:cubicBezTo>
                <a:cubicBezTo>
                  <a:pt x="493007" y="8642"/>
                  <a:pt x="291904" y="-4772"/>
                  <a:pt x="0" y="18288"/>
                </a:cubicBezTo>
                <a:cubicBezTo>
                  <a:pt x="-635" y="9840"/>
                  <a:pt x="-688" y="6230"/>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986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E1E7-5C83-4A70-923E-1EE611691307}"/>
              </a:ext>
            </a:extLst>
          </p:cNvPr>
          <p:cNvSpPr>
            <a:spLocks noGrp="1"/>
          </p:cNvSpPr>
          <p:nvPr>
            <p:ph type="title"/>
          </p:nvPr>
        </p:nvSpPr>
        <p:spPr>
          <a:xfrm>
            <a:off x="838200" y="50996"/>
            <a:ext cx="10587446" cy="1325563"/>
          </a:xfrm>
        </p:spPr>
        <p:txBody>
          <a:bodyPr>
            <a:normAutofit/>
          </a:bodyPr>
          <a:lstStyle/>
          <a:p>
            <a:r>
              <a:rPr lang="en-US" sz="4000" b="1">
                <a:latin typeface="+mn-lt"/>
                <a:ea typeface="Cambria" panose="02040503050406030204" pitchFamily="18" charset="0"/>
              </a:rPr>
              <a:t>More UConn Resources</a:t>
            </a:r>
          </a:p>
        </p:txBody>
      </p:sp>
      <p:sp>
        <p:nvSpPr>
          <p:cNvPr id="3" name="Content Placeholder 2">
            <a:extLst>
              <a:ext uri="{FF2B5EF4-FFF2-40B4-BE49-F238E27FC236}">
                <a16:creationId xmlns:a16="http://schemas.microsoft.com/office/drawing/2014/main" id="{CE136DDF-0A0A-5B95-9ED9-339409A415F7}"/>
              </a:ext>
            </a:extLst>
          </p:cNvPr>
          <p:cNvSpPr>
            <a:spLocks noGrp="1"/>
          </p:cNvSpPr>
          <p:nvPr>
            <p:ph idx="1"/>
          </p:nvPr>
        </p:nvSpPr>
        <p:spPr>
          <a:xfrm>
            <a:off x="838200" y="1305985"/>
            <a:ext cx="10684764" cy="4521322"/>
          </a:xfrm>
        </p:spPr>
        <p:txBody>
          <a:bodyPr vert="horz" lIns="91440" tIns="45720" rIns="91440" bIns="45720" rtlCol="0" anchor="t">
            <a:noAutofit/>
          </a:bodyPr>
          <a:lstStyle/>
          <a:p>
            <a:pPr marL="0" indent="0">
              <a:lnSpc>
                <a:spcPct val="150000"/>
              </a:lnSpc>
              <a:buNone/>
            </a:pPr>
            <a:r>
              <a:rPr lang="en-US" b="1">
                <a:ea typeface="+mn-lt"/>
                <a:cs typeface="+mn-lt"/>
                <a:hlinkClick r:id="rId3"/>
              </a:rPr>
              <a:t>ITS Accessibility @ UConn</a:t>
            </a:r>
            <a:endParaRPr lang="en-US" b="1">
              <a:ea typeface="+mn-lt"/>
              <a:cs typeface="+mn-lt"/>
            </a:endParaRPr>
          </a:p>
          <a:p>
            <a:pPr marL="0" indent="0">
              <a:lnSpc>
                <a:spcPct val="150000"/>
              </a:lnSpc>
              <a:buNone/>
            </a:pPr>
            <a:r>
              <a:rPr lang="en-US" b="1">
                <a:ea typeface="+mn-lt"/>
                <a:cs typeface="+mn-lt"/>
                <a:hlinkClick r:id="rId4"/>
              </a:rPr>
              <a:t>eCampus Accessible Syllabus Templates</a:t>
            </a:r>
            <a:endParaRPr lang="en-US" b="1">
              <a:ea typeface="+mn-lt"/>
              <a:cs typeface="+mn-lt"/>
            </a:endParaRPr>
          </a:p>
          <a:p>
            <a:pPr marL="0" indent="0">
              <a:lnSpc>
                <a:spcPct val="150000"/>
              </a:lnSpc>
              <a:buNone/>
            </a:pPr>
            <a:r>
              <a:rPr lang="en-US" b="1">
                <a:ea typeface="+mn-lt"/>
                <a:cs typeface="+mn-lt"/>
                <a:hlinkClick r:id="rId5"/>
              </a:rPr>
              <a:t>Office of Institutional Equity: Accessibility @ UConn</a:t>
            </a:r>
            <a:endParaRPr lang="en-US" b="1">
              <a:ea typeface="+mn-lt"/>
              <a:cs typeface="+mn-lt"/>
            </a:endParaRPr>
          </a:p>
          <a:p>
            <a:pPr marL="0" indent="0">
              <a:lnSpc>
                <a:spcPct val="150000"/>
              </a:lnSpc>
              <a:buNone/>
            </a:pPr>
            <a:r>
              <a:rPr lang="en-US" b="1">
                <a:ea typeface="+mn-lt"/>
                <a:cs typeface="+mn-lt"/>
                <a:hlinkClick r:id="rId6"/>
              </a:rPr>
              <a:t>Center for Students with Disabilities</a:t>
            </a:r>
            <a:endParaRPr lang="en-US" b="1">
              <a:ea typeface="+mn-lt"/>
              <a:cs typeface="+mn-lt"/>
            </a:endParaRPr>
          </a:p>
          <a:p>
            <a:pPr marL="0" indent="0">
              <a:lnSpc>
                <a:spcPct val="100000"/>
              </a:lnSpc>
              <a:buNone/>
            </a:pPr>
            <a:endParaRPr lang="en-US" b="1">
              <a:ea typeface="+mn-lt"/>
              <a:cs typeface="+mn-lt"/>
            </a:endParaRPr>
          </a:p>
          <a:p>
            <a:pPr marL="0" indent="0">
              <a:lnSpc>
                <a:spcPct val="100000"/>
              </a:lnSpc>
              <a:buNone/>
            </a:pPr>
            <a:r>
              <a:rPr lang="en-US" b="1">
                <a:ea typeface="+mn-lt"/>
                <a:cs typeface="+mn-lt"/>
              </a:rPr>
              <a:t>Questions or to schedule training for your area, please contact us at </a:t>
            </a:r>
            <a:r>
              <a:rPr lang="en-US" b="1">
                <a:ea typeface="+mn-lt"/>
                <a:cs typeface="+mn-lt"/>
                <a:hlinkClick r:id="rId7"/>
              </a:rPr>
              <a:t>itaccessibility@uconn.edu</a:t>
            </a:r>
            <a:r>
              <a:rPr lang="en-US" b="1">
                <a:ea typeface="+mn-lt"/>
                <a:cs typeface="+mn-lt"/>
              </a:rPr>
              <a:t> </a:t>
            </a:r>
            <a:endParaRPr lang="en-US">
              <a:ea typeface="+mn-lt"/>
              <a:cs typeface="+mn-lt"/>
            </a:endParaRPr>
          </a:p>
        </p:txBody>
      </p:sp>
      <p:sp>
        <p:nvSpPr>
          <p:cNvPr id="4" name="sketch line">
            <a:extLst>
              <a:ext uri="{FF2B5EF4-FFF2-40B4-BE49-F238E27FC236}">
                <a16:creationId xmlns:a16="http://schemas.microsoft.com/office/drawing/2014/main" id="{05C85EE4-13D2-476E-31FF-1EEAFF174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8186" y="1024420"/>
            <a:ext cx="4572000" cy="18288"/>
          </a:xfrm>
          <a:custGeom>
            <a:avLst/>
            <a:gdLst>
              <a:gd name="connsiteX0" fmla="*/ 0 w 4572000"/>
              <a:gd name="connsiteY0" fmla="*/ 0 h 18288"/>
              <a:gd name="connsiteX1" fmla="*/ 607423 w 4572000"/>
              <a:gd name="connsiteY1" fmla="*/ 0 h 18288"/>
              <a:gd name="connsiteX2" fmla="*/ 1123406 w 4572000"/>
              <a:gd name="connsiteY2" fmla="*/ 0 h 18288"/>
              <a:gd name="connsiteX3" fmla="*/ 1685109 w 4572000"/>
              <a:gd name="connsiteY3" fmla="*/ 0 h 18288"/>
              <a:gd name="connsiteX4" fmla="*/ 2383971 w 4572000"/>
              <a:gd name="connsiteY4" fmla="*/ 0 h 18288"/>
              <a:gd name="connsiteX5" fmla="*/ 2991394 w 4572000"/>
              <a:gd name="connsiteY5" fmla="*/ 0 h 18288"/>
              <a:gd name="connsiteX6" fmla="*/ 3553097 w 4572000"/>
              <a:gd name="connsiteY6" fmla="*/ 0 h 18288"/>
              <a:gd name="connsiteX7" fmla="*/ 4572000 w 4572000"/>
              <a:gd name="connsiteY7" fmla="*/ 0 h 18288"/>
              <a:gd name="connsiteX8" fmla="*/ 4572000 w 4572000"/>
              <a:gd name="connsiteY8" fmla="*/ 18288 h 18288"/>
              <a:gd name="connsiteX9" fmla="*/ 3918857 w 4572000"/>
              <a:gd name="connsiteY9" fmla="*/ 18288 h 18288"/>
              <a:gd name="connsiteX10" fmla="*/ 3357154 w 4572000"/>
              <a:gd name="connsiteY10" fmla="*/ 18288 h 18288"/>
              <a:gd name="connsiteX11" fmla="*/ 2612571 w 4572000"/>
              <a:gd name="connsiteY11" fmla="*/ 18288 h 18288"/>
              <a:gd name="connsiteX12" fmla="*/ 2005149 w 4572000"/>
              <a:gd name="connsiteY12" fmla="*/ 18288 h 18288"/>
              <a:gd name="connsiteX13" fmla="*/ 148916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2398" y="7429"/>
                  <a:pt x="4571980" y="10822"/>
                  <a:pt x="4572000" y="18288"/>
                </a:cubicBezTo>
                <a:cubicBezTo>
                  <a:pt x="4438349" y="-3654"/>
                  <a:pt x="4090129" y="22087"/>
                  <a:pt x="3918857" y="18288"/>
                </a:cubicBezTo>
                <a:cubicBezTo>
                  <a:pt x="3747585" y="14489"/>
                  <a:pt x="3498826" y="-2261"/>
                  <a:pt x="3357154" y="18288"/>
                </a:cubicBezTo>
                <a:cubicBezTo>
                  <a:pt x="3215482" y="38837"/>
                  <a:pt x="2784289" y="47705"/>
                  <a:pt x="2612571" y="18288"/>
                </a:cubicBezTo>
                <a:cubicBezTo>
                  <a:pt x="2440853" y="-11129"/>
                  <a:pt x="2261292" y="16807"/>
                  <a:pt x="2005149" y="18288"/>
                </a:cubicBezTo>
                <a:cubicBezTo>
                  <a:pt x="1749006" y="19769"/>
                  <a:pt x="1700078" y="25198"/>
                  <a:pt x="1489166" y="18288"/>
                </a:cubicBezTo>
                <a:cubicBezTo>
                  <a:pt x="1278254" y="11378"/>
                  <a:pt x="1077188" y="47772"/>
                  <a:pt x="790303" y="18288"/>
                </a:cubicBezTo>
                <a:cubicBezTo>
                  <a:pt x="503418" y="-11196"/>
                  <a:pt x="359168" y="47900"/>
                  <a:pt x="0" y="18288"/>
                </a:cubicBezTo>
                <a:cubicBezTo>
                  <a:pt x="-591" y="13205"/>
                  <a:pt x="-663" y="6329"/>
                  <a:pt x="0" y="0"/>
                </a:cubicBezTo>
                <a:close/>
              </a:path>
              <a:path w="4572000" h="18288"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1114" y="5429"/>
                  <a:pt x="4572821" y="14046"/>
                  <a:pt x="4572000" y="18288"/>
                </a:cubicBezTo>
                <a:cubicBezTo>
                  <a:pt x="4318030" y="33881"/>
                  <a:pt x="4161104" y="25170"/>
                  <a:pt x="4010297" y="18288"/>
                </a:cubicBezTo>
                <a:cubicBezTo>
                  <a:pt x="3859490" y="11406"/>
                  <a:pt x="3592529" y="-2531"/>
                  <a:pt x="3357154" y="18288"/>
                </a:cubicBezTo>
                <a:cubicBezTo>
                  <a:pt x="3121779" y="39107"/>
                  <a:pt x="2884285" y="-5364"/>
                  <a:pt x="2704011" y="18288"/>
                </a:cubicBezTo>
                <a:cubicBezTo>
                  <a:pt x="2523737" y="41940"/>
                  <a:pt x="2295944" y="22937"/>
                  <a:pt x="2096589" y="18288"/>
                </a:cubicBezTo>
                <a:cubicBezTo>
                  <a:pt x="1897234" y="13639"/>
                  <a:pt x="1623782" y="43374"/>
                  <a:pt x="1352006" y="18288"/>
                </a:cubicBezTo>
                <a:cubicBezTo>
                  <a:pt x="1080230" y="-6798"/>
                  <a:pt x="869959" y="3720"/>
                  <a:pt x="607423" y="18288"/>
                </a:cubicBezTo>
                <a:cubicBezTo>
                  <a:pt x="344887" y="32856"/>
                  <a:pt x="188100" y="30907"/>
                  <a:pt x="0" y="18288"/>
                </a:cubicBezTo>
                <a:cubicBezTo>
                  <a:pt x="668" y="13665"/>
                  <a:pt x="578" y="5675"/>
                  <a:pt x="0" y="0"/>
                </a:cubicBezTo>
                <a:close/>
              </a:path>
            </a:pathLst>
          </a:custGeom>
          <a:solidFill>
            <a:schemeClr val="tx1"/>
          </a:solidFill>
          <a:ln w="127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4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0876C-2EB8-BD9A-94C8-961402664609}"/>
              </a:ext>
            </a:extLst>
          </p:cNvPr>
          <p:cNvSpPr>
            <a:spLocks noGrp="1"/>
          </p:cNvSpPr>
          <p:nvPr>
            <p:ph type="title"/>
          </p:nvPr>
        </p:nvSpPr>
        <p:spPr/>
        <p:txBody>
          <a:bodyPr/>
          <a:lstStyle/>
          <a:p>
            <a:r>
              <a:rPr lang="en-US" b="1"/>
              <a:t>Pete Eckert: Blind Photographer</a:t>
            </a:r>
          </a:p>
        </p:txBody>
      </p:sp>
      <p:pic>
        <p:nvPicPr>
          <p:cNvPr id="6" name="Online Media 5" descr="2018 Volkswagen Arteon | Pete Eckert, The Blind Photographer YouTube Video">
            <a:hlinkClick r:id="" action="ppaction://media"/>
            <a:extLst>
              <a:ext uri="{FF2B5EF4-FFF2-40B4-BE49-F238E27FC236}">
                <a16:creationId xmlns:a16="http://schemas.microsoft.com/office/drawing/2014/main" id="{F3501873-C1D7-037D-C984-19121EE93DE3}"/>
              </a:ext>
            </a:extLst>
          </p:cNvPr>
          <p:cNvPicPr>
            <a:picLocks noRot="1" noChangeAspect="1"/>
          </p:cNvPicPr>
          <p:nvPr>
            <a:videoFile r:link="rId1"/>
          </p:nvPr>
        </p:nvPicPr>
        <p:blipFill>
          <a:blip r:embed="rId3"/>
          <a:stretch>
            <a:fillRect/>
          </a:stretch>
        </p:blipFill>
        <p:spPr>
          <a:xfrm>
            <a:off x="1811014" y="1637982"/>
            <a:ext cx="8569971" cy="4842034"/>
          </a:xfrm>
          <a:prstGeom prst="rect">
            <a:avLst/>
          </a:prstGeom>
          <a:ln w="57150">
            <a:solidFill>
              <a:srgbClr val="DABC28"/>
            </a:solidFill>
          </a:ln>
        </p:spPr>
      </p:pic>
    </p:spTree>
    <p:extLst>
      <p:ext uri="{BB962C8B-B14F-4D97-AF65-F5344CB8AC3E}">
        <p14:creationId xmlns:p14="http://schemas.microsoft.com/office/powerpoint/2010/main" val="366282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5BD89-7A14-CDD5-9401-8C79A85F6320}"/>
              </a:ext>
            </a:extLst>
          </p:cNvPr>
          <p:cNvSpPr>
            <a:spLocks noGrp="1"/>
          </p:cNvSpPr>
          <p:nvPr>
            <p:ph type="title"/>
          </p:nvPr>
        </p:nvSpPr>
        <p:spPr/>
        <p:txBody>
          <a:bodyPr/>
          <a:lstStyle/>
          <a:p>
            <a:r>
              <a:rPr lang="en-US" b="1"/>
              <a:t>We Create Barriers</a:t>
            </a:r>
          </a:p>
        </p:txBody>
      </p:sp>
      <p:pic>
        <p:nvPicPr>
          <p:cNvPr id="5" name="Picture 4" descr="Three pictures in one, on the left three people at different heights are standing on the same sized box but the shortest can't see over the fence. In the second the shortest person is on two boxes and can see over the fence and on the right picture the fence has been removed and all three can see.">
            <a:extLst>
              <a:ext uri="{FF2B5EF4-FFF2-40B4-BE49-F238E27FC236}">
                <a16:creationId xmlns:a16="http://schemas.microsoft.com/office/drawing/2014/main" id="{08CEC42B-A977-F7A2-BDB2-4E1FA53A8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62088"/>
            <a:ext cx="10499034" cy="5030787"/>
          </a:xfrm>
          <a:prstGeom prst="rect">
            <a:avLst/>
          </a:prstGeom>
        </p:spPr>
      </p:pic>
    </p:spTree>
    <p:extLst>
      <p:ext uri="{BB962C8B-B14F-4D97-AF65-F5344CB8AC3E}">
        <p14:creationId xmlns:p14="http://schemas.microsoft.com/office/powerpoint/2010/main" val="54703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166039-A3AD-D206-B58D-3C65935F418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kern="1200">
                <a:solidFill>
                  <a:schemeClr val="tx1"/>
                </a:solidFill>
                <a:latin typeface="+mj-lt"/>
                <a:ea typeface="+mj-ea"/>
                <a:cs typeface="+mj-cs"/>
              </a:rPr>
              <a:t>What Are Examples of Barriers?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5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CC7697F5-3DCA-0A4F-B9EA-FEC2794BD1A6}" type="slidenum">
              <a:rPr lang="en-US" smtClean="0">
                <a:solidFill>
                  <a:schemeClr val="tx1"/>
                </a:solidFill>
              </a:rPr>
              <a:t>8</a:t>
            </a:fld>
            <a:endParaRPr lang="en-US">
              <a:solidFill>
                <a:schemeClr val="tx1"/>
              </a:solidFill>
            </a:endParaRPr>
          </a:p>
        </p:txBody>
      </p:sp>
      <p:sp>
        <p:nvSpPr>
          <p:cNvPr id="2" name="Title 1"/>
          <p:cNvSpPr>
            <a:spLocks noGrp="1"/>
          </p:cNvSpPr>
          <p:nvPr>
            <p:ph type="title"/>
          </p:nvPr>
        </p:nvSpPr>
        <p:spPr>
          <a:xfrm>
            <a:off x="477795" y="27985"/>
            <a:ext cx="11104605" cy="1325563"/>
          </a:xfrm>
        </p:spPr>
        <p:txBody>
          <a:bodyPr>
            <a:normAutofit/>
          </a:bodyPr>
          <a:lstStyle/>
          <a:p>
            <a:r>
              <a:rPr lang="en-US" b="1"/>
              <a:t>Inaccessible Word Document</a:t>
            </a:r>
          </a:p>
        </p:txBody>
      </p:sp>
      <p:pic>
        <p:nvPicPr>
          <p:cNvPr id="3" name="Picture 2" descr="An unformatted Word document which can be difficult to read and comprehend."/>
          <p:cNvPicPr>
            <a:picLocks noChangeAspect="1"/>
          </p:cNvPicPr>
          <p:nvPr/>
        </p:nvPicPr>
        <p:blipFill>
          <a:blip r:embed="rId4"/>
          <a:stretch>
            <a:fillRect/>
          </a:stretch>
        </p:blipFill>
        <p:spPr>
          <a:xfrm>
            <a:off x="966410" y="1147354"/>
            <a:ext cx="9437772" cy="550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sketch line">
            <a:extLst>
              <a:ext uri="{FF2B5EF4-FFF2-40B4-BE49-F238E27FC236}">
                <a16:creationId xmlns:a16="http://schemas.microsoft.com/office/drawing/2014/main" id="{B2BC07EB-EBEE-A3F1-2AB9-B6F4BFD8C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5800" y="949027"/>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127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40787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CC7697F5-3DCA-0A4F-B9EA-FEC2794BD1A6}" type="slidenum">
              <a:rPr lang="en-US" smtClean="0">
                <a:solidFill>
                  <a:schemeClr val="tx1"/>
                </a:solidFill>
              </a:rPr>
              <a:t>9</a:t>
            </a:fld>
            <a:endParaRPr lang="en-US">
              <a:solidFill>
                <a:schemeClr val="tx1"/>
              </a:solidFill>
            </a:endParaRPr>
          </a:p>
        </p:txBody>
      </p:sp>
      <p:sp>
        <p:nvSpPr>
          <p:cNvPr id="2" name="Title 1"/>
          <p:cNvSpPr>
            <a:spLocks noGrp="1"/>
          </p:cNvSpPr>
          <p:nvPr>
            <p:ph type="title"/>
          </p:nvPr>
        </p:nvSpPr>
        <p:spPr>
          <a:xfrm>
            <a:off x="477795" y="121295"/>
            <a:ext cx="11104605" cy="1325563"/>
          </a:xfrm>
        </p:spPr>
        <p:txBody>
          <a:bodyPr>
            <a:normAutofit/>
          </a:bodyPr>
          <a:lstStyle/>
          <a:p>
            <a:r>
              <a:rPr lang="en-US" b="1"/>
              <a:t>Accessible Word Document</a:t>
            </a:r>
          </a:p>
        </p:txBody>
      </p:sp>
      <p:pic>
        <p:nvPicPr>
          <p:cNvPr id="3" name="Picture 2" descr="An properly formatted Word document with proper headings.">
            <a:extLst>
              <a:ext uri="{FF2B5EF4-FFF2-40B4-BE49-F238E27FC236}">
                <a16:creationId xmlns:a16="http://schemas.microsoft.com/office/drawing/2014/main" id="{2E322F08-AA08-0A00-3FA6-410EB6394D01}"/>
              </a:ext>
            </a:extLst>
          </p:cNvPr>
          <p:cNvPicPr>
            <a:picLocks noChangeAspect="1"/>
          </p:cNvPicPr>
          <p:nvPr/>
        </p:nvPicPr>
        <p:blipFill>
          <a:blip r:embed="rId4"/>
          <a:stretch>
            <a:fillRect/>
          </a:stretch>
        </p:blipFill>
        <p:spPr>
          <a:xfrm>
            <a:off x="2683194" y="1329531"/>
            <a:ext cx="6196961" cy="534352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A57E5ECE-9019-BAD0-7249-C1A437292BC6}"/>
              </a:ext>
              <a:ext uri="{C183D7F6-B498-43B3-948B-1728B52AA6E4}">
                <adec:decorative xmlns:adec="http://schemas.microsoft.com/office/drawing/2017/decorative" val="1"/>
              </a:ext>
            </a:extLst>
          </p:cNvPr>
          <p:cNvCxnSpPr/>
          <p:nvPr/>
        </p:nvCxnSpPr>
        <p:spPr>
          <a:xfrm>
            <a:off x="1885949" y="1581150"/>
            <a:ext cx="1371600"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A02F9422-13BF-3493-339D-E86FB388F9D5}"/>
              </a:ext>
              <a:ext uri="{C183D7F6-B498-43B3-948B-1728B52AA6E4}">
                <adec:decorative xmlns:adec="http://schemas.microsoft.com/office/drawing/2017/decorative" val="1"/>
              </a:ext>
            </a:extLst>
          </p:cNvPr>
          <p:cNvCxnSpPr/>
          <p:nvPr/>
        </p:nvCxnSpPr>
        <p:spPr>
          <a:xfrm>
            <a:off x="1311594" y="5391150"/>
            <a:ext cx="1371600"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879336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9f19e530-5487-45a5-8168-a6c5d7576edc"/>
  <p:tag name="SLIDO_EVENT_SECTION_UUID" val="263c35b8-260f-4426-9895-300c774105c8"/>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ba3ad1d5-3d38-4a5e-88a1-8f67cd02e11b&quot;,&quot;TimeStamp&quot;:&quot;2019-12-12T10:25:37.1446173-05: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ecdeaae1-a416-4221-9f91-c820ad8a0b19&quot;,&quot;TimeStamp&quot;:&quot;2019-12-12T10:25:37.1446173-05:00&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6428604F8E664388193096EA1232A0" ma:contentTypeVersion="11" ma:contentTypeDescription="Create a new document." ma:contentTypeScope="" ma:versionID="6675100bffdc880fa50666c10fae4684">
  <xsd:schema xmlns:xsd="http://www.w3.org/2001/XMLSchema" xmlns:xs="http://www.w3.org/2001/XMLSchema" xmlns:p="http://schemas.microsoft.com/office/2006/metadata/properties" xmlns:ns2="266d7378-0306-4a5c-8704-20bf57ad8ebb" xmlns:ns3="e16f6b68-41ff-40c7-9c8c-25b495cbb78a" targetNamespace="http://schemas.microsoft.com/office/2006/metadata/properties" ma:root="true" ma:fieldsID="1908526212f68361f2375f4185336654" ns2:_="" ns3:_="">
    <xsd:import namespace="266d7378-0306-4a5c-8704-20bf57ad8ebb"/>
    <xsd:import namespace="e16f6b68-41ff-40c7-9c8c-25b495cbb7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d7378-0306-4a5c-8704-20bf57ad8e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6f6b68-41ff-40c7-9c8c-25b495cbb78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b5e6ac8-0fc1-4703-9739-312a9c8d8fc8}" ma:internalName="TaxCatchAll" ma:showField="CatchAllData" ma:web="e16f6b68-41ff-40c7-9c8c-25b495cbb78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6f6b68-41ff-40c7-9c8c-25b495cbb78a" xsi:nil="true"/>
    <lcf76f155ced4ddcb4097134ff3c332f xmlns="266d7378-0306-4a5c-8704-20bf57ad8e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833AAC-0C54-41D8-A09F-0B490BD1A4F0}"/>
</file>

<file path=customXml/itemProps2.xml><?xml version="1.0" encoding="utf-8"?>
<ds:datastoreItem xmlns:ds="http://schemas.openxmlformats.org/officeDocument/2006/customXml" ds:itemID="{41F70874-3D36-4D6A-B15F-0D9DF7CEC75F}"/>
</file>

<file path=customXml/itemProps3.xml><?xml version="1.0" encoding="utf-8"?>
<ds:datastoreItem xmlns:ds="http://schemas.openxmlformats.org/officeDocument/2006/customXml" ds:itemID="{802CDADD-DFDD-4F2B-BB46-E9B3317F71B0}"/>
</file>

<file path=docProps/app.xml><?xml version="1.0" encoding="utf-8"?>
<Properties xmlns="http://schemas.openxmlformats.org/officeDocument/2006/extended-properties" xmlns:vt="http://schemas.openxmlformats.org/officeDocument/2006/docPropsVTypes">
  <TotalTime>2</TotalTime>
  <Words>1363</Words>
  <Application>Microsoft Office PowerPoint</Application>
  <PresentationFormat>Widescreen</PresentationFormat>
  <Paragraphs>188</Paragraphs>
  <Slides>41</Slides>
  <Notes>27</Notes>
  <HiddenSlides>1</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Cambria</vt:lpstr>
      <vt:lpstr>Verdana</vt:lpstr>
      <vt:lpstr>Wingdings</vt:lpstr>
      <vt:lpstr>Office Theme</vt:lpstr>
      <vt:lpstr>Inclusion by Design:  Create an Inclusive and Accessible Experience </vt:lpstr>
      <vt:lpstr>Why Do We Need to Create an Accessible University?</vt:lpstr>
      <vt:lpstr>And For Everyone with Varying Abilities</vt:lpstr>
      <vt:lpstr>How Do We Create an Accessible University? </vt:lpstr>
      <vt:lpstr>Pete Eckert: Blind Photographer</vt:lpstr>
      <vt:lpstr>We Create Barriers</vt:lpstr>
      <vt:lpstr>What Are Examples of Barriers?</vt:lpstr>
      <vt:lpstr>Inaccessible Word Document</vt:lpstr>
      <vt:lpstr>Accessible Word Document</vt:lpstr>
      <vt:lpstr>Inaccessible Pie Chart – Red/Green Deficiency</vt:lpstr>
      <vt:lpstr>Accessible Pie Chart – Red/Green Deficiency</vt:lpstr>
      <vt:lpstr>Inaccessible Links on a Website</vt:lpstr>
      <vt:lpstr>Starbucks Website</vt:lpstr>
      <vt:lpstr>Starbucks Links: Starts off okay, but then…</vt:lpstr>
      <vt:lpstr>Video Without Captions</vt:lpstr>
      <vt:lpstr>Quick Statistics (ages 21-64) Individuals with Disability vs. Individuals without Disability</vt:lpstr>
      <vt:lpstr>Microsoft Word</vt:lpstr>
      <vt:lpstr>Accessible Microsoft Word Documents </vt:lpstr>
      <vt:lpstr>Add Meaningful Title to Document</vt:lpstr>
      <vt:lpstr>Accessible Fonts (sans serif)</vt:lpstr>
      <vt:lpstr>Headers and Styles</vt:lpstr>
      <vt:lpstr>Headers and Styles in the Ribbon</vt:lpstr>
      <vt:lpstr>Alt Text</vt:lpstr>
      <vt:lpstr>Inserting Pictures</vt:lpstr>
      <vt:lpstr>Descriptive Hyperlinks</vt:lpstr>
      <vt:lpstr>True Tables</vt:lpstr>
      <vt:lpstr>True Tables Examples</vt:lpstr>
      <vt:lpstr>Ensure Proper Color Contrast</vt:lpstr>
      <vt:lpstr>Color Contrast/Visibility Chart</vt:lpstr>
      <vt:lpstr>More About Colors</vt:lpstr>
      <vt:lpstr>Office Accessibility Checker</vt:lpstr>
      <vt:lpstr>Basic Accessibility Checklist for Word Documents</vt:lpstr>
      <vt:lpstr>Websites </vt:lpstr>
      <vt:lpstr>Aurora at UConn - Similarities to Word</vt:lpstr>
      <vt:lpstr>Proper Headings: Website</vt:lpstr>
      <vt:lpstr>Aurora at UConn: Website Accessibility</vt:lpstr>
      <vt:lpstr>Blackboard Ally</vt:lpstr>
      <vt:lpstr>Basic Accessibility Checklist for Websites 1 of 2</vt:lpstr>
      <vt:lpstr>Basic Accessibility Checklist for Websites 2 of 2</vt:lpstr>
      <vt:lpstr>Scan to PDF from UConn Copier</vt:lpstr>
      <vt:lpstr>More UConn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Technology Day IT Accessibility</dc:title>
  <dc:creator>Skudlarek, Karen</dc:creator>
  <cp:lastModifiedBy>Skudlarek, Karen</cp:lastModifiedBy>
  <cp:revision>2</cp:revision>
  <dcterms:created xsi:type="dcterms:W3CDTF">2023-04-24T19:58:47Z</dcterms:created>
  <dcterms:modified xsi:type="dcterms:W3CDTF">2023-06-07T20:07:36Z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y fmtid="{D5CDD505-2E9C-101B-9397-08002B2CF9AE}" pid="3" name="ContentTypeId">
    <vt:lpwstr>0x010100636428604F8E664388193096EA1232A0</vt:lpwstr>
  </property>
</Properties>
</file>