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9" r:id="rId5"/>
    <p:sldMasterId id="2147493467" r:id="rId6"/>
  </p:sldMasterIdLst>
  <p:notesMasterIdLst>
    <p:notesMasterId r:id="rId58"/>
  </p:notesMasterIdLst>
  <p:handoutMasterIdLst>
    <p:handoutMasterId r:id="rId59"/>
  </p:handoutMasterIdLst>
  <p:sldIdLst>
    <p:sldId id="259" r:id="rId7"/>
    <p:sldId id="261" r:id="rId8"/>
    <p:sldId id="290" r:id="rId9"/>
    <p:sldId id="288" r:id="rId10"/>
    <p:sldId id="281" r:id="rId11"/>
    <p:sldId id="260" r:id="rId12"/>
    <p:sldId id="321" r:id="rId13"/>
    <p:sldId id="265" r:id="rId14"/>
    <p:sldId id="278" r:id="rId15"/>
    <p:sldId id="273" r:id="rId16"/>
    <p:sldId id="316" r:id="rId17"/>
    <p:sldId id="295" r:id="rId18"/>
    <p:sldId id="322" r:id="rId19"/>
    <p:sldId id="274" r:id="rId20"/>
    <p:sldId id="317" r:id="rId21"/>
    <p:sldId id="318" r:id="rId22"/>
    <p:sldId id="305" r:id="rId23"/>
    <p:sldId id="291" r:id="rId24"/>
    <p:sldId id="307" r:id="rId25"/>
    <p:sldId id="294" r:id="rId26"/>
    <p:sldId id="320" r:id="rId27"/>
    <p:sldId id="293" r:id="rId28"/>
    <p:sldId id="308" r:id="rId29"/>
    <p:sldId id="277" r:id="rId30"/>
    <p:sldId id="276" r:id="rId31"/>
    <p:sldId id="267" r:id="rId32"/>
    <p:sldId id="268" r:id="rId33"/>
    <p:sldId id="299" r:id="rId34"/>
    <p:sldId id="263" r:id="rId35"/>
    <p:sldId id="297" r:id="rId36"/>
    <p:sldId id="298" r:id="rId37"/>
    <p:sldId id="311" r:id="rId38"/>
    <p:sldId id="269" r:id="rId39"/>
    <p:sldId id="270" r:id="rId40"/>
    <p:sldId id="314" r:id="rId41"/>
    <p:sldId id="315" r:id="rId42"/>
    <p:sldId id="303" r:id="rId43"/>
    <p:sldId id="301" r:id="rId44"/>
    <p:sldId id="309" r:id="rId45"/>
    <p:sldId id="310" r:id="rId46"/>
    <p:sldId id="283" r:id="rId47"/>
    <p:sldId id="285" r:id="rId48"/>
    <p:sldId id="275" r:id="rId49"/>
    <p:sldId id="300" r:id="rId50"/>
    <p:sldId id="312" r:id="rId51"/>
    <p:sldId id="313" r:id="rId52"/>
    <p:sldId id="279" r:id="rId53"/>
    <p:sldId id="319" r:id="rId54"/>
    <p:sldId id="296" r:id="rId55"/>
    <p:sldId id="289" r:id="rId56"/>
    <p:sldId id="306" r:id="rId57"/>
  </p:sldIdLst>
  <p:sldSz cx="9144000" cy="5143500" type="screen16x9"/>
  <p:notesSz cx="6858000" cy="9144000"/>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1938"/>
    <a:srgbClr val="002868"/>
    <a:srgbClr val="100E42"/>
    <a:srgbClr val="100E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EEE3F-F114-4B5E-AF79-8F4A127D1550}" v="36" dt="2023-06-12T13:13:56.242"/>
    <p1510:client id="{42002823-41A0-49FD-9DED-87BB0887D2D6}" v="64" dt="2023-06-12T13:26:41.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ai, Stuti (Document Accessibility Specialist)" userId="4466d87a-2609-4fc0-b808-d10f4f45e676" providerId="ADAL" clId="{42002823-41A0-49FD-9DED-87BB0887D2D6}"/>
    <pc:docChg chg="undo custSel modSld sldOrd">
      <pc:chgData name="Desai, Stuti (Document Accessibility Specialist)" userId="4466d87a-2609-4fc0-b808-d10f4f45e676" providerId="ADAL" clId="{42002823-41A0-49FD-9DED-87BB0887D2D6}" dt="2023-06-12T13:26:41.846" v="165" actId="962"/>
      <pc:docMkLst>
        <pc:docMk/>
      </pc:docMkLst>
      <pc:sldChg chg="modSp mod ord">
        <pc:chgData name="Desai, Stuti (Document Accessibility Specialist)" userId="4466d87a-2609-4fc0-b808-d10f4f45e676" providerId="ADAL" clId="{42002823-41A0-49FD-9DED-87BB0887D2D6}" dt="2023-06-08T18:08:30.571" v="2" actId="962"/>
        <pc:sldMkLst>
          <pc:docMk/>
          <pc:sldMk cId="1708360967" sldId="261"/>
        </pc:sldMkLst>
        <pc:picChg chg="mod">
          <ac:chgData name="Desai, Stuti (Document Accessibility Specialist)" userId="4466d87a-2609-4fc0-b808-d10f4f45e676" providerId="ADAL" clId="{42002823-41A0-49FD-9DED-87BB0887D2D6}" dt="2023-06-08T18:08:30.571" v="2" actId="962"/>
          <ac:picMkLst>
            <pc:docMk/>
            <pc:sldMk cId="1708360967" sldId="261"/>
            <ac:picMk id="9" creationId="{809EBF34-464B-9A4B-4DF0-745CCEF6BC9B}"/>
          </ac:picMkLst>
        </pc:picChg>
      </pc:sldChg>
      <pc:sldChg chg="modSp mod">
        <pc:chgData name="Desai, Stuti (Document Accessibility Specialist)" userId="4466d87a-2609-4fc0-b808-d10f4f45e676" providerId="ADAL" clId="{42002823-41A0-49FD-9DED-87BB0887D2D6}" dt="2023-06-08T18:11:22.045" v="29" actId="962"/>
        <pc:sldMkLst>
          <pc:docMk/>
          <pc:sldMk cId="800046312" sldId="265"/>
        </pc:sldMkLst>
        <pc:grpChg chg="mod">
          <ac:chgData name="Desai, Stuti (Document Accessibility Specialist)" userId="4466d87a-2609-4fc0-b808-d10f4f45e676" providerId="ADAL" clId="{42002823-41A0-49FD-9DED-87BB0887D2D6}" dt="2023-06-08T18:11:22.045" v="29" actId="962"/>
          <ac:grpSpMkLst>
            <pc:docMk/>
            <pc:sldMk cId="800046312" sldId="265"/>
            <ac:grpSpMk id="3" creationId="{CBB3C1DD-CF32-A17D-493E-F3A13E47B698}"/>
          </ac:grpSpMkLst>
        </pc:grpChg>
      </pc:sldChg>
      <pc:sldChg chg="modSp mod">
        <pc:chgData name="Desai, Stuti (Document Accessibility Specialist)" userId="4466d87a-2609-4fc0-b808-d10f4f45e676" providerId="ADAL" clId="{42002823-41A0-49FD-9DED-87BB0887D2D6}" dt="2023-06-08T18:15:36.005" v="67" actId="962"/>
        <pc:sldMkLst>
          <pc:docMk/>
          <pc:sldMk cId="1153389726" sldId="268"/>
        </pc:sldMkLst>
        <pc:picChg chg="mod">
          <ac:chgData name="Desai, Stuti (Document Accessibility Specialist)" userId="4466d87a-2609-4fc0-b808-d10f4f45e676" providerId="ADAL" clId="{42002823-41A0-49FD-9DED-87BB0887D2D6}" dt="2023-06-08T18:15:36.005" v="67" actId="962"/>
          <ac:picMkLst>
            <pc:docMk/>
            <pc:sldMk cId="1153389726" sldId="268"/>
            <ac:picMk id="5" creationId="{7595F31A-DB78-A045-7F7C-7C0FEF01A243}"/>
          </ac:picMkLst>
        </pc:picChg>
      </pc:sldChg>
      <pc:sldChg chg="modSp mod">
        <pc:chgData name="Desai, Stuti (Document Accessibility Specialist)" userId="4466d87a-2609-4fc0-b808-d10f4f45e676" providerId="ADAL" clId="{42002823-41A0-49FD-9DED-87BB0887D2D6}" dt="2023-06-08T18:16:30.929" v="78" actId="13244"/>
        <pc:sldMkLst>
          <pc:docMk/>
          <pc:sldMk cId="2559592399" sldId="269"/>
        </pc:sldMkLst>
        <pc:spChg chg="ord">
          <ac:chgData name="Desai, Stuti (Document Accessibility Specialist)" userId="4466d87a-2609-4fc0-b808-d10f4f45e676" providerId="ADAL" clId="{42002823-41A0-49FD-9DED-87BB0887D2D6}" dt="2023-06-08T18:16:27.681" v="77" actId="13244"/>
          <ac:spMkLst>
            <pc:docMk/>
            <pc:sldMk cId="2559592399" sldId="269"/>
            <ac:spMk id="4" creationId="{D8C606D1-11CC-61EF-FB86-D9C5D0368CE6}"/>
          </ac:spMkLst>
        </pc:spChg>
        <pc:picChg chg="ord">
          <ac:chgData name="Desai, Stuti (Document Accessibility Specialist)" userId="4466d87a-2609-4fc0-b808-d10f4f45e676" providerId="ADAL" clId="{42002823-41A0-49FD-9DED-87BB0887D2D6}" dt="2023-06-08T18:16:30.929" v="78" actId="13244"/>
          <ac:picMkLst>
            <pc:docMk/>
            <pc:sldMk cId="2559592399" sldId="269"/>
            <ac:picMk id="6" creationId="{C68D65AE-21C4-5E70-E3E5-EBAA15636D85}"/>
          </ac:picMkLst>
        </pc:picChg>
      </pc:sldChg>
      <pc:sldChg chg="addSp delSp modSp mod">
        <pc:chgData name="Desai, Stuti (Document Accessibility Specialist)" userId="4466d87a-2609-4fc0-b808-d10f4f45e676" providerId="ADAL" clId="{42002823-41A0-49FD-9DED-87BB0887D2D6}" dt="2023-06-12T13:26:41.846" v="165" actId="962"/>
        <pc:sldMkLst>
          <pc:docMk/>
          <pc:sldMk cId="726070471" sldId="273"/>
        </pc:sldMkLst>
        <pc:spChg chg="add del">
          <ac:chgData name="Desai, Stuti (Document Accessibility Specialist)" userId="4466d87a-2609-4fc0-b808-d10f4f45e676" providerId="ADAL" clId="{42002823-41A0-49FD-9DED-87BB0887D2D6}" dt="2023-06-08T18:12:27.372" v="44" actId="478"/>
          <ac:spMkLst>
            <pc:docMk/>
            <pc:sldMk cId="726070471" sldId="273"/>
            <ac:spMk id="2" creationId="{00000000-0000-0000-0000-000000000000}"/>
          </ac:spMkLst>
        </pc:spChg>
        <pc:spChg chg="add del mod">
          <ac:chgData name="Desai, Stuti (Document Accessibility Specialist)" userId="4466d87a-2609-4fc0-b808-d10f4f45e676" providerId="ADAL" clId="{42002823-41A0-49FD-9DED-87BB0887D2D6}" dt="2023-06-08T18:12:18.959" v="43" actId="478"/>
          <ac:spMkLst>
            <pc:docMk/>
            <pc:sldMk cId="726070471" sldId="273"/>
            <ac:spMk id="5" creationId="{4EA1A795-0E5B-BB50-0126-B4BFF002AF0F}"/>
          </ac:spMkLst>
        </pc:spChg>
        <pc:spChg chg="mod ord">
          <ac:chgData name="Desai, Stuti (Document Accessibility Specialist)" userId="4466d87a-2609-4fc0-b808-d10f4f45e676" providerId="ADAL" clId="{42002823-41A0-49FD-9DED-87BB0887D2D6}" dt="2023-06-12T13:26:41.846" v="165" actId="962"/>
          <ac:spMkLst>
            <pc:docMk/>
            <pc:sldMk cId="726070471" sldId="273"/>
            <ac:spMk id="6" creationId="{A7F405E5-9B20-5C16-0D8C-61B9EC110D1A}"/>
          </ac:spMkLst>
        </pc:spChg>
        <pc:spChg chg="add del mod">
          <ac:chgData name="Desai, Stuti (Document Accessibility Specialist)" userId="4466d87a-2609-4fc0-b808-d10f4f45e676" providerId="ADAL" clId="{42002823-41A0-49FD-9DED-87BB0887D2D6}" dt="2023-06-08T18:12:31.072" v="45" actId="478"/>
          <ac:spMkLst>
            <pc:docMk/>
            <pc:sldMk cId="726070471" sldId="273"/>
            <ac:spMk id="8" creationId="{9C2323B3-F84B-D3C2-C1D9-1A1CBBBB6973}"/>
          </ac:spMkLst>
        </pc:spChg>
        <pc:picChg chg="mod ord">
          <ac:chgData name="Desai, Stuti (Document Accessibility Specialist)" userId="4466d87a-2609-4fc0-b808-d10f4f45e676" providerId="ADAL" clId="{42002823-41A0-49FD-9DED-87BB0887D2D6}" dt="2023-06-08T18:13:35.810" v="55" actId="962"/>
          <ac:picMkLst>
            <pc:docMk/>
            <pc:sldMk cId="726070471" sldId="273"/>
            <ac:picMk id="4" creationId="{E9FA4861-2349-D40D-084D-0C5159BB19E5}"/>
          </ac:picMkLst>
        </pc:picChg>
      </pc:sldChg>
      <pc:sldChg chg="modSp mod">
        <pc:chgData name="Desai, Stuti (Document Accessibility Specialist)" userId="4466d87a-2609-4fc0-b808-d10f4f45e676" providerId="ADAL" clId="{42002823-41A0-49FD-9DED-87BB0887D2D6}" dt="2023-06-08T18:14:09.997" v="59" actId="962"/>
        <pc:sldMkLst>
          <pc:docMk/>
          <pc:sldMk cId="241342667" sldId="274"/>
        </pc:sldMkLst>
        <pc:spChg chg="mod">
          <ac:chgData name="Desai, Stuti (Document Accessibility Specialist)" userId="4466d87a-2609-4fc0-b808-d10f4f45e676" providerId="ADAL" clId="{42002823-41A0-49FD-9DED-87BB0887D2D6}" dt="2023-06-08T18:14:09.997" v="59" actId="962"/>
          <ac:spMkLst>
            <pc:docMk/>
            <pc:sldMk cId="241342667" sldId="274"/>
            <ac:spMk id="7" creationId="{B3180DBF-708C-AE39-0384-3294F9CE92CF}"/>
          </ac:spMkLst>
        </pc:spChg>
        <pc:grpChg chg="mod">
          <ac:chgData name="Desai, Stuti (Document Accessibility Specialist)" userId="4466d87a-2609-4fc0-b808-d10f4f45e676" providerId="ADAL" clId="{42002823-41A0-49FD-9DED-87BB0887D2D6}" dt="2023-06-08T18:14:09.921" v="58" actId="962"/>
          <ac:grpSpMkLst>
            <pc:docMk/>
            <pc:sldMk cId="241342667" sldId="274"/>
            <ac:grpSpMk id="8" creationId="{A9A20905-A58D-C5CD-6FD2-B1CAB17ACB07}"/>
          </ac:grpSpMkLst>
        </pc:grpChg>
      </pc:sldChg>
      <pc:sldChg chg="modSp">
        <pc:chgData name="Desai, Stuti (Document Accessibility Specialist)" userId="4466d87a-2609-4fc0-b808-d10f4f45e676" providerId="ADAL" clId="{42002823-41A0-49FD-9DED-87BB0887D2D6}" dt="2023-06-08T18:15:26.702" v="66" actId="962"/>
        <pc:sldMkLst>
          <pc:docMk/>
          <pc:sldMk cId="1719373006" sldId="276"/>
        </pc:sldMkLst>
        <pc:grpChg chg="mod">
          <ac:chgData name="Desai, Stuti (Document Accessibility Specialist)" userId="4466d87a-2609-4fc0-b808-d10f4f45e676" providerId="ADAL" clId="{42002823-41A0-49FD-9DED-87BB0887D2D6}" dt="2023-06-08T18:15:26.702" v="66" actId="962"/>
          <ac:grpSpMkLst>
            <pc:docMk/>
            <pc:sldMk cId="1719373006" sldId="276"/>
            <ac:grpSpMk id="3" creationId="{5D353102-08F5-DFF7-C118-559BBDA4FE59}"/>
          </ac:grpSpMkLst>
        </pc:grpChg>
      </pc:sldChg>
      <pc:sldChg chg="modSp mod">
        <pc:chgData name="Desai, Stuti (Document Accessibility Specialist)" userId="4466d87a-2609-4fc0-b808-d10f4f45e676" providerId="ADAL" clId="{42002823-41A0-49FD-9DED-87BB0887D2D6}" dt="2023-06-08T18:11:30.705" v="31" actId="962"/>
        <pc:sldMkLst>
          <pc:docMk/>
          <pc:sldMk cId="3491739797" sldId="278"/>
        </pc:sldMkLst>
        <pc:picChg chg="mod">
          <ac:chgData name="Desai, Stuti (Document Accessibility Specialist)" userId="4466d87a-2609-4fc0-b808-d10f4f45e676" providerId="ADAL" clId="{42002823-41A0-49FD-9DED-87BB0887D2D6}" dt="2023-06-08T18:11:30.705" v="31" actId="962"/>
          <ac:picMkLst>
            <pc:docMk/>
            <pc:sldMk cId="3491739797" sldId="278"/>
            <ac:picMk id="4" creationId="{DB6CE079-AEA6-A1C8-3776-9520C106064A}"/>
          </ac:picMkLst>
        </pc:picChg>
      </pc:sldChg>
      <pc:sldChg chg="modSp mod">
        <pc:chgData name="Desai, Stuti (Document Accessibility Specialist)" userId="4466d87a-2609-4fc0-b808-d10f4f45e676" providerId="ADAL" clId="{42002823-41A0-49FD-9DED-87BB0887D2D6}" dt="2023-06-08T18:18:14.168" v="88" actId="962"/>
        <pc:sldMkLst>
          <pc:docMk/>
          <pc:sldMk cId="1349385221" sldId="283"/>
        </pc:sldMkLst>
        <pc:spChg chg="mod">
          <ac:chgData name="Desai, Stuti (Document Accessibility Specialist)" userId="4466d87a-2609-4fc0-b808-d10f4f45e676" providerId="ADAL" clId="{42002823-41A0-49FD-9DED-87BB0887D2D6}" dt="2023-06-08T18:18:09.693" v="87" actId="962"/>
          <ac:spMkLst>
            <pc:docMk/>
            <pc:sldMk cId="1349385221" sldId="283"/>
            <ac:spMk id="7" creationId="{7CB02B5D-05A6-88DC-E307-69532AC174DD}"/>
          </ac:spMkLst>
        </pc:spChg>
        <pc:picChg chg="mod">
          <ac:chgData name="Desai, Stuti (Document Accessibility Specialist)" userId="4466d87a-2609-4fc0-b808-d10f4f45e676" providerId="ADAL" clId="{42002823-41A0-49FD-9DED-87BB0887D2D6}" dt="2023-06-08T18:18:14.168" v="88" actId="962"/>
          <ac:picMkLst>
            <pc:docMk/>
            <pc:sldMk cId="1349385221" sldId="283"/>
            <ac:picMk id="3" creationId="{F00E6077-3F24-F2EC-1366-02455B83788F}"/>
          </ac:picMkLst>
        </pc:picChg>
      </pc:sldChg>
      <pc:sldChg chg="modSp mod">
        <pc:chgData name="Desai, Stuti (Document Accessibility Specialist)" userId="4466d87a-2609-4fc0-b808-d10f4f45e676" providerId="ADAL" clId="{42002823-41A0-49FD-9DED-87BB0887D2D6}" dt="2023-06-08T18:36:50.354" v="132" actId="20577"/>
        <pc:sldMkLst>
          <pc:docMk/>
          <pc:sldMk cId="3344903942" sldId="285"/>
        </pc:sldMkLst>
        <pc:spChg chg="mod">
          <ac:chgData name="Desai, Stuti (Document Accessibility Specialist)" userId="4466d87a-2609-4fc0-b808-d10f4f45e676" providerId="ADAL" clId="{42002823-41A0-49FD-9DED-87BB0887D2D6}" dt="2023-06-08T18:36:50.354" v="132" actId="20577"/>
          <ac:spMkLst>
            <pc:docMk/>
            <pc:sldMk cId="3344903942" sldId="285"/>
            <ac:spMk id="2" creationId="{1B51245F-E9D7-42E2-19AE-0C012D50846E}"/>
          </ac:spMkLst>
        </pc:spChg>
        <pc:spChg chg="mod">
          <ac:chgData name="Desai, Stuti (Document Accessibility Specialist)" userId="4466d87a-2609-4fc0-b808-d10f4f45e676" providerId="ADAL" clId="{42002823-41A0-49FD-9DED-87BB0887D2D6}" dt="2023-06-08T18:18:07.202" v="86" actId="962"/>
          <ac:spMkLst>
            <pc:docMk/>
            <pc:sldMk cId="3344903942" sldId="285"/>
            <ac:spMk id="7" creationId="{BB55B36B-C243-6386-4FE1-6BEE87250F76}"/>
          </ac:spMkLst>
        </pc:spChg>
        <pc:picChg chg="mod">
          <ac:chgData name="Desai, Stuti (Document Accessibility Specialist)" userId="4466d87a-2609-4fc0-b808-d10f4f45e676" providerId="ADAL" clId="{42002823-41A0-49FD-9DED-87BB0887D2D6}" dt="2023-06-08T18:17:57.073" v="85" actId="962"/>
          <ac:picMkLst>
            <pc:docMk/>
            <pc:sldMk cId="3344903942" sldId="285"/>
            <ac:picMk id="3" creationId="{278DEF41-8874-7CE5-43E6-64D32815B5DB}"/>
          </ac:picMkLst>
        </pc:picChg>
      </pc:sldChg>
      <pc:sldChg chg="modSp mod">
        <pc:chgData name="Desai, Stuti (Document Accessibility Specialist)" userId="4466d87a-2609-4fc0-b808-d10f4f45e676" providerId="ADAL" clId="{42002823-41A0-49FD-9DED-87BB0887D2D6}" dt="2023-06-08T18:09:17.850" v="23" actId="962"/>
        <pc:sldMkLst>
          <pc:docMk/>
          <pc:sldMk cId="1683543053" sldId="288"/>
        </pc:sldMkLst>
        <pc:picChg chg="mod">
          <ac:chgData name="Desai, Stuti (Document Accessibility Specialist)" userId="4466d87a-2609-4fc0-b808-d10f4f45e676" providerId="ADAL" clId="{42002823-41A0-49FD-9DED-87BB0887D2D6}" dt="2023-06-08T18:09:17.850" v="23" actId="962"/>
          <ac:picMkLst>
            <pc:docMk/>
            <pc:sldMk cId="1683543053" sldId="288"/>
            <ac:picMk id="7" creationId="{8908E749-359E-773C-A8FC-08DBE28ED393}"/>
          </ac:picMkLst>
        </pc:picChg>
        <pc:picChg chg="mod">
          <ac:chgData name="Desai, Stuti (Document Accessibility Specialist)" userId="4466d87a-2609-4fc0-b808-d10f4f45e676" providerId="ADAL" clId="{42002823-41A0-49FD-9DED-87BB0887D2D6}" dt="2023-06-08T18:09:17.203" v="22" actId="962"/>
          <ac:picMkLst>
            <pc:docMk/>
            <pc:sldMk cId="1683543053" sldId="288"/>
            <ac:picMk id="10" creationId="{282A21E5-6A7A-C0C8-55A9-63A3520F451E}"/>
          </ac:picMkLst>
        </pc:picChg>
      </pc:sldChg>
      <pc:sldChg chg="modSp mod">
        <pc:chgData name="Desai, Stuti (Document Accessibility Specialist)" userId="4466d87a-2609-4fc0-b808-d10f4f45e676" providerId="ADAL" clId="{42002823-41A0-49FD-9DED-87BB0887D2D6}" dt="2023-06-08T18:08:55.068" v="19" actId="962"/>
        <pc:sldMkLst>
          <pc:docMk/>
          <pc:sldMk cId="1259279914" sldId="290"/>
        </pc:sldMkLst>
        <pc:spChg chg="mod">
          <ac:chgData name="Desai, Stuti (Document Accessibility Specialist)" userId="4466d87a-2609-4fc0-b808-d10f4f45e676" providerId="ADAL" clId="{42002823-41A0-49FD-9DED-87BB0887D2D6}" dt="2023-06-08T18:08:37.260" v="5" actId="962"/>
          <ac:spMkLst>
            <pc:docMk/>
            <pc:sldMk cId="1259279914" sldId="290"/>
            <ac:spMk id="2" creationId="{00000000-0000-0000-0000-000000000000}"/>
          </ac:spMkLst>
        </pc:spChg>
        <pc:spChg chg="mod">
          <ac:chgData name="Desai, Stuti (Document Accessibility Specialist)" userId="4466d87a-2609-4fc0-b808-d10f4f45e676" providerId="ADAL" clId="{42002823-41A0-49FD-9DED-87BB0887D2D6}" dt="2023-06-08T18:08:42.522" v="10" actId="962"/>
          <ac:spMkLst>
            <pc:docMk/>
            <pc:sldMk cId="1259279914" sldId="290"/>
            <ac:spMk id="3" creationId="{00000000-0000-0000-0000-000000000000}"/>
          </ac:spMkLst>
        </pc:spChg>
        <pc:spChg chg="mod">
          <ac:chgData name="Desai, Stuti (Document Accessibility Specialist)" userId="4466d87a-2609-4fc0-b808-d10f4f45e676" providerId="ADAL" clId="{42002823-41A0-49FD-9DED-87BB0887D2D6}" dt="2023-06-08T18:08:43.041" v="12" actId="962"/>
          <ac:spMkLst>
            <pc:docMk/>
            <pc:sldMk cId="1259279914" sldId="290"/>
            <ac:spMk id="6" creationId="{BC64B361-8B1B-069B-0AED-837AD7949676}"/>
          </ac:spMkLst>
        </pc:spChg>
        <pc:spChg chg="mod">
          <ac:chgData name="Desai, Stuti (Document Accessibility Specialist)" userId="4466d87a-2609-4fc0-b808-d10f4f45e676" providerId="ADAL" clId="{42002823-41A0-49FD-9DED-87BB0887D2D6}" dt="2023-06-08T18:08:43.580" v="14" actId="962"/>
          <ac:spMkLst>
            <pc:docMk/>
            <pc:sldMk cId="1259279914" sldId="290"/>
            <ac:spMk id="7" creationId="{09466622-E54F-5BD3-D92E-86085ECB1C41}"/>
          </ac:spMkLst>
        </pc:spChg>
        <pc:picChg chg="mod">
          <ac:chgData name="Desai, Stuti (Document Accessibility Specialist)" userId="4466d87a-2609-4fc0-b808-d10f4f45e676" providerId="ADAL" clId="{42002823-41A0-49FD-9DED-87BB0887D2D6}" dt="2023-06-08T18:08:48.231" v="16" actId="962"/>
          <ac:picMkLst>
            <pc:docMk/>
            <pc:sldMk cId="1259279914" sldId="290"/>
            <ac:picMk id="10" creationId="{DB924C45-573B-CBEB-5855-B56B08FDADF0}"/>
          </ac:picMkLst>
        </pc:picChg>
        <pc:picChg chg="mod">
          <ac:chgData name="Desai, Stuti (Document Accessibility Specialist)" userId="4466d87a-2609-4fc0-b808-d10f4f45e676" providerId="ADAL" clId="{42002823-41A0-49FD-9DED-87BB0887D2D6}" dt="2023-06-08T18:08:50.101" v="17" actId="962"/>
          <ac:picMkLst>
            <pc:docMk/>
            <pc:sldMk cId="1259279914" sldId="290"/>
            <ac:picMk id="14" creationId="{B6DAD386-D859-53FC-D75F-4182D2D709B3}"/>
          </ac:picMkLst>
        </pc:picChg>
        <pc:picChg chg="mod">
          <ac:chgData name="Desai, Stuti (Document Accessibility Specialist)" userId="4466d87a-2609-4fc0-b808-d10f4f45e676" providerId="ADAL" clId="{42002823-41A0-49FD-9DED-87BB0887D2D6}" dt="2023-06-08T18:08:54.026" v="18" actId="962"/>
          <ac:picMkLst>
            <pc:docMk/>
            <pc:sldMk cId="1259279914" sldId="290"/>
            <ac:picMk id="16" creationId="{608539B0-794D-9142-5DA5-0590A2550904}"/>
          </ac:picMkLst>
        </pc:picChg>
        <pc:picChg chg="mod">
          <ac:chgData name="Desai, Stuti (Document Accessibility Specialist)" userId="4466d87a-2609-4fc0-b808-d10f4f45e676" providerId="ADAL" clId="{42002823-41A0-49FD-9DED-87BB0887D2D6}" dt="2023-06-08T18:08:55.068" v="19" actId="962"/>
          <ac:picMkLst>
            <pc:docMk/>
            <pc:sldMk cId="1259279914" sldId="290"/>
            <ac:picMk id="20" creationId="{19D3AF88-7336-5FE8-6C1A-D01314F615E0}"/>
          </ac:picMkLst>
        </pc:picChg>
        <pc:picChg chg="mod">
          <ac:chgData name="Desai, Stuti (Document Accessibility Specialist)" userId="4466d87a-2609-4fc0-b808-d10f4f45e676" providerId="ADAL" clId="{42002823-41A0-49FD-9DED-87BB0887D2D6}" dt="2023-06-08T18:08:46.468" v="15" actId="962"/>
          <ac:picMkLst>
            <pc:docMk/>
            <pc:sldMk cId="1259279914" sldId="290"/>
            <ac:picMk id="21" creationId="{744E6BF0-B5DF-F834-A093-D660F97240D9}"/>
          </ac:picMkLst>
        </pc:picChg>
      </pc:sldChg>
      <pc:sldChg chg="modSp">
        <pc:chgData name="Desai, Stuti (Document Accessibility Specialist)" userId="4466d87a-2609-4fc0-b808-d10f4f45e676" providerId="ADAL" clId="{42002823-41A0-49FD-9DED-87BB0887D2D6}" dt="2023-06-08T18:15:11.188" v="65" actId="962"/>
        <pc:sldMkLst>
          <pc:docMk/>
          <pc:sldMk cId="1685189441" sldId="293"/>
        </pc:sldMkLst>
        <pc:grpChg chg="mod">
          <ac:chgData name="Desai, Stuti (Document Accessibility Specialist)" userId="4466d87a-2609-4fc0-b808-d10f4f45e676" providerId="ADAL" clId="{42002823-41A0-49FD-9DED-87BB0887D2D6}" dt="2023-06-08T18:15:11.188" v="65" actId="962"/>
          <ac:grpSpMkLst>
            <pc:docMk/>
            <pc:sldMk cId="1685189441" sldId="293"/>
            <ac:grpSpMk id="4" creationId="{F1AC27FE-2068-27B4-90F6-017F0CBF14C0}"/>
          </ac:grpSpMkLst>
        </pc:grpChg>
      </pc:sldChg>
      <pc:sldChg chg="modSp">
        <pc:chgData name="Desai, Stuti (Document Accessibility Specialist)" userId="4466d87a-2609-4fc0-b808-d10f4f45e676" providerId="ADAL" clId="{42002823-41A0-49FD-9DED-87BB0887D2D6}" dt="2023-06-08T18:19:06.813" v="98" actId="962"/>
        <pc:sldMkLst>
          <pc:docMk/>
          <pc:sldMk cId="1076511909" sldId="296"/>
        </pc:sldMkLst>
        <pc:grpChg chg="mod">
          <ac:chgData name="Desai, Stuti (Document Accessibility Specialist)" userId="4466d87a-2609-4fc0-b808-d10f4f45e676" providerId="ADAL" clId="{42002823-41A0-49FD-9DED-87BB0887D2D6}" dt="2023-06-08T18:19:06.813" v="98" actId="962"/>
          <ac:grpSpMkLst>
            <pc:docMk/>
            <pc:sldMk cId="1076511909" sldId="296"/>
            <ac:grpSpMk id="14" creationId="{0F8312FC-C058-7F01-B794-CEE0C54F15E4}"/>
          </ac:grpSpMkLst>
        </pc:grpChg>
      </pc:sldChg>
      <pc:sldChg chg="modSp mod">
        <pc:chgData name="Desai, Stuti (Document Accessibility Specialist)" userId="4466d87a-2609-4fc0-b808-d10f4f45e676" providerId="ADAL" clId="{42002823-41A0-49FD-9DED-87BB0887D2D6}" dt="2023-06-08T18:16:00.390" v="71" actId="962"/>
        <pc:sldMkLst>
          <pc:docMk/>
          <pc:sldMk cId="767657084" sldId="297"/>
        </pc:sldMkLst>
        <pc:picChg chg="mod">
          <ac:chgData name="Desai, Stuti (Document Accessibility Specialist)" userId="4466d87a-2609-4fc0-b808-d10f4f45e676" providerId="ADAL" clId="{42002823-41A0-49FD-9DED-87BB0887D2D6}" dt="2023-06-08T18:16:00.390" v="71" actId="962"/>
          <ac:picMkLst>
            <pc:docMk/>
            <pc:sldMk cId="767657084" sldId="297"/>
            <ac:picMk id="4" creationId="{BC9D0BAC-3805-F2EA-2F3B-F5EB63ACE569}"/>
          </ac:picMkLst>
        </pc:picChg>
      </pc:sldChg>
      <pc:sldChg chg="modSp mod">
        <pc:chgData name="Desai, Stuti (Document Accessibility Specialist)" userId="4466d87a-2609-4fc0-b808-d10f4f45e676" providerId="ADAL" clId="{42002823-41A0-49FD-9DED-87BB0887D2D6}" dt="2023-06-08T18:17:14.884" v="80" actId="13244"/>
        <pc:sldMkLst>
          <pc:docMk/>
          <pc:sldMk cId="3319715011" sldId="301"/>
        </pc:sldMkLst>
        <pc:picChg chg="ord">
          <ac:chgData name="Desai, Stuti (Document Accessibility Specialist)" userId="4466d87a-2609-4fc0-b808-d10f4f45e676" providerId="ADAL" clId="{42002823-41A0-49FD-9DED-87BB0887D2D6}" dt="2023-06-08T18:17:14.884" v="80" actId="13244"/>
          <ac:picMkLst>
            <pc:docMk/>
            <pc:sldMk cId="3319715011" sldId="301"/>
            <ac:picMk id="5" creationId="{66544C39-608C-7252-5612-0725B2D1B2CF}"/>
          </ac:picMkLst>
        </pc:picChg>
      </pc:sldChg>
      <pc:sldChg chg="modSp mod">
        <pc:chgData name="Desai, Stuti (Document Accessibility Specialist)" userId="4466d87a-2609-4fc0-b808-d10f4f45e676" providerId="ADAL" clId="{42002823-41A0-49FD-9DED-87BB0887D2D6}" dt="2023-06-08T18:14:46.652" v="62" actId="962"/>
        <pc:sldMkLst>
          <pc:docMk/>
          <pc:sldMk cId="904972734" sldId="307"/>
        </pc:sldMkLst>
        <pc:picChg chg="mod">
          <ac:chgData name="Desai, Stuti (Document Accessibility Specialist)" userId="4466d87a-2609-4fc0-b808-d10f4f45e676" providerId="ADAL" clId="{42002823-41A0-49FD-9DED-87BB0887D2D6}" dt="2023-06-08T18:14:45.913" v="61" actId="962"/>
          <ac:picMkLst>
            <pc:docMk/>
            <pc:sldMk cId="904972734" sldId="307"/>
            <ac:picMk id="4" creationId="{E44543F5-189D-4245-EC79-6DBC020B0517}"/>
          </ac:picMkLst>
        </pc:picChg>
        <pc:picChg chg="mod">
          <ac:chgData name="Desai, Stuti (Document Accessibility Specialist)" userId="4466d87a-2609-4fc0-b808-d10f4f45e676" providerId="ADAL" clId="{42002823-41A0-49FD-9DED-87BB0887D2D6}" dt="2023-06-08T18:14:45.144" v="60" actId="962"/>
          <ac:picMkLst>
            <pc:docMk/>
            <pc:sldMk cId="904972734" sldId="307"/>
            <ac:picMk id="9" creationId="{7022ED4E-D233-5686-8E2B-CF5E4AB9D27D}"/>
          </ac:picMkLst>
        </pc:picChg>
        <pc:picChg chg="mod">
          <ac:chgData name="Desai, Stuti (Document Accessibility Specialist)" userId="4466d87a-2609-4fc0-b808-d10f4f45e676" providerId="ADAL" clId="{42002823-41A0-49FD-9DED-87BB0887D2D6}" dt="2023-06-08T18:14:46.652" v="62" actId="962"/>
          <ac:picMkLst>
            <pc:docMk/>
            <pc:sldMk cId="904972734" sldId="307"/>
            <ac:picMk id="12" creationId="{956BEE14-00EC-F9E7-2CB9-B1FA5D4E218B}"/>
          </ac:picMkLst>
        </pc:picChg>
      </pc:sldChg>
      <pc:sldChg chg="delSp modSp mod">
        <pc:chgData name="Desai, Stuti (Document Accessibility Specialist)" userId="4466d87a-2609-4fc0-b808-d10f4f45e676" providerId="ADAL" clId="{42002823-41A0-49FD-9DED-87BB0887D2D6}" dt="2023-06-08T18:36:34.811" v="118" actId="27636"/>
        <pc:sldMkLst>
          <pc:docMk/>
          <pc:sldMk cId="2193391428" sldId="309"/>
        </pc:sldMkLst>
        <pc:spChg chg="mod">
          <ac:chgData name="Desai, Stuti (Document Accessibility Specialist)" userId="4466d87a-2609-4fc0-b808-d10f4f45e676" providerId="ADAL" clId="{42002823-41A0-49FD-9DED-87BB0887D2D6}" dt="2023-06-08T18:36:34.811" v="118" actId="27636"/>
          <ac:spMkLst>
            <pc:docMk/>
            <pc:sldMk cId="2193391428" sldId="309"/>
            <ac:spMk id="2" creationId="{00000000-0000-0000-0000-000000000000}"/>
          </ac:spMkLst>
        </pc:spChg>
        <pc:spChg chg="del mod">
          <ac:chgData name="Desai, Stuti (Document Accessibility Specialist)" userId="4466d87a-2609-4fc0-b808-d10f4f45e676" providerId="ADAL" clId="{42002823-41A0-49FD-9DED-87BB0887D2D6}" dt="2023-06-08T18:19:38.785" v="101" actId="478"/>
          <ac:spMkLst>
            <pc:docMk/>
            <pc:sldMk cId="2193391428" sldId="309"/>
            <ac:spMk id="3" creationId="{BBBE71B1-A3CB-B7A4-8633-A71A73F13772}"/>
          </ac:spMkLst>
        </pc:spChg>
        <pc:spChg chg="del mod">
          <ac:chgData name="Desai, Stuti (Document Accessibility Specialist)" userId="4466d87a-2609-4fc0-b808-d10f4f45e676" providerId="ADAL" clId="{42002823-41A0-49FD-9DED-87BB0887D2D6}" dt="2023-06-08T18:19:41.677" v="102" actId="478"/>
          <ac:spMkLst>
            <pc:docMk/>
            <pc:sldMk cId="2193391428" sldId="309"/>
            <ac:spMk id="6" creationId="{FE4A1806-3B4B-F330-AB0C-C6F3FD4EE18D}"/>
          </ac:spMkLst>
        </pc:spChg>
      </pc:sldChg>
      <pc:sldChg chg="delSp modSp mod">
        <pc:chgData name="Desai, Stuti (Document Accessibility Specialist)" userId="4466d87a-2609-4fc0-b808-d10f4f45e676" providerId="ADAL" clId="{42002823-41A0-49FD-9DED-87BB0887D2D6}" dt="2023-06-08T18:36:42.314" v="125" actId="27636"/>
        <pc:sldMkLst>
          <pc:docMk/>
          <pc:sldMk cId="829651407" sldId="310"/>
        </pc:sldMkLst>
        <pc:spChg chg="mod">
          <ac:chgData name="Desai, Stuti (Document Accessibility Specialist)" userId="4466d87a-2609-4fc0-b808-d10f4f45e676" providerId="ADAL" clId="{42002823-41A0-49FD-9DED-87BB0887D2D6}" dt="2023-06-08T18:36:42.314" v="125" actId="27636"/>
          <ac:spMkLst>
            <pc:docMk/>
            <pc:sldMk cId="829651407" sldId="310"/>
            <ac:spMk id="2" creationId="{00000000-0000-0000-0000-000000000000}"/>
          </ac:spMkLst>
        </pc:spChg>
        <pc:spChg chg="del mod">
          <ac:chgData name="Desai, Stuti (Document Accessibility Specialist)" userId="4466d87a-2609-4fc0-b808-d10f4f45e676" providerId="ADAL" clId="{42002823-41A0-49FD-9DED-87BB0887D2D6}" dt="2023-06-08T18:19:30.120" v="99" actId="478"/>
          <ac:spMkLst>
            <pc:docMk/>
            <pc:sldMk cId="829651407" sldId="310"/>
            <ac:spMk id="3" creationId="{BBBE71B1-A3CB-B7A4-8633-A71A73F13772}"/>
          </ac:spMkLst>
        </pc:spChg>
        <pc:spChg chg="del mod">
          <ac:chgData name="Desai, Stuti (Document Accessibility Specialist)" userId="4466d87a-2609-4fc0-b808-d10f4f45e676" providerId="ADAL" clId="{42002823-41A0-49FD-9DED-87BB0887D2D6}" dt="2023-06-08T18:19:33.509" v="100" actId="478"/>
          <ac:spMkLst>
            <pc:docMk/>
            <pc:sldMk cId="829651407" sldId="310"/>
            <ac:spMk id="6" creationId="{FE4A1806-3B4B-F330-AB0C-C6F3FD4EE18D}"/>
          </ac:spMkLst>
        </pc:spChg>
      </pc:sldChg>
      <pc:sldChg chg="modSp mod">
        <pc:chgData name="Desai, Stuti (Document Accessibility Specialist)" userId="4466d87a-2609-4fc0-b808-d10f4f45e676" providerId="ADAL" clId="{42002823-41A0-49FD-9DED-87BB0887D2D6}" dt="2023-06-08T18:20:55.950" v="114" actId="27636"/>
        <pc:sldMkLst>
          <pc:docMk/>
          <pc:sldMk cId="1037445144" sldId="311"/>
        </pc:sldMkLst>
        <pc:spChg chg="mod">
          <ac:chgData name="Desai, Stuti (Document Accessibility Specialist)" userId="4466d87a-2609-4fc0-b808-d10f4f45e676" providerId="ADAL" clId="{42002823-41A0-49FD-9DED-87BB0887D2D6}" dt="2023-06-08T18:20:55.950" v="114" actId="27636"/>
          <ac:spMkLst>
            <pc:docMk/>
            <pc:sldMk cId="1037445144" sldId="311"/>
            <ac:spMk id="2" creationId="{00000000-0000-0000-0000-000000000000}"/>
          </ac:spMkLst>
        </pc:spChg>
        <pc:picChg chg="mod">
          <ac:chgData name="Desai, Stuti (Document Accessibility Specialist)" userId="4466d87a-2609-4fc0-b808-d10f4f45e676" providerId="ADAL" clId="{42002823-41A0-49FD-9DED-87BB0887D2D6}" dt="2023-06-08T18:16:21.970" v="76" actId="962"/>
          <ac:picMkLst>
            <pc:docMk/>
            <pc:sldMk cId="1037445144" sldId="311"/>
            <ac:picMk id="4" creationId="{D7661D6A-8699-383B-8C35-A2C3284721F2}"/>
          </ac:picMkLst>
        </pc:picChg>
      </pc:sldChg>
      <pc:sldChg chg="delSp modSp mod">
        <pc:chgData name="Desai, Stuti (Document Accessibility Specialist)" userId="4466d87a-2609-4fc0-b808-d10f4f45e676" providerId="ADAL" clId="{42002823-41A0-49FD-9DED-87BB0887D2D6}" dt="2023-06-08T18:36:55.112" v="135" actId="27636"/>
        <pc:sldMkLst>
          <pc:docMk/>
          <pc:sldMk cId="1184736064" sldId="312"/>
        </pc:sldMkLst>
        <pc:spChg chg="mod">
          <ac:chgData name="Desai, Stuti (Document Accessibility Specialist)" userId="4466d87a-2609-4fc0-b808-d10f4f45e676" providerId="ADAL" clId="{42002823-41A0-49FD-9DED-87BB0887D2D6}" dt="2023-06-08T18:36:55.112" v="135" actId="27636"/>
          <ac:spMkLst>
            <pc:docMk/>
            <pc:sldMk cId="1184736064" sldId="312"/>
            <ac:spMk id="2" creationId="{00000000-0000-0000-0000-000000000000}"/>
          </ac:spMkLst>
        </pc:spChg>
        <pc:spChg chg="del mod">
          <ac:chgData name="Desai, Stuti (Document Accessibility Specialist)" userId="4466d87a-2609-4fc0-b808-d10f4f45e676" providerId="ADAL" clId="{42002823-41A0-49FD-9DED-87BB0887D2D6}" dt="2023-06-08T18:18:35.700" v="92" actId="478"/>
          <ac:spMkLst>
            <pc:docMk/>
            <pc:sldMk cId="1184736064" sldId="312"/>
            <ac:spMk id="3" creationId="{BBBE71B1-A3CB-B7A4-8633-A71A73F13772}"/>
          </ac:spMkLst>
        </pc:spChg>
        <pc:spChg chg="del mod">
          <ac:chgData name="Desai, Stuti (Document Accessibility Specialist)" userId="4466d87a-2609-4fc0-b808-d10f4f45e676" providerId="ADAL" clId="{42002823-41A0-49FD-9DED-87BB0887D2D6}" dt="2023-06-08T18:18:31.971" v="91" actId="478"/>
          <ac:spMkLst>
            <pc:docMk/>
            <pc:sldMk cId="1184736064" sldId="312"/>
            <ac:spMk id="6" creationId="{FE4A1806-3B4B-F330-AB0C-C6F3FD4EE18D}"/>
          </ac:spMkLst>
        </pc:spChg>
      </pc:sldChg>
      <pc:sldChg chg="delSp modSp mod">
        <pc:chgData name="Desai, Stuti (Document Accessibility Specialist)" userId="4466d87a-2609-4fc0-b808-d10f4f45e676" providerId="ADAL" clId="{42002823-41A0-49FD-9DED-87BB0887D2D6}" dt="2023-06-08T18:38:22.568" v="140" actId="14429"/>
        <pc:sldMkLst>
          <pc:docMk/>
          <pc:sldMk cId="1247106881" sldId="313"/>
        </pc:sldMkLst>
        <pc:spChg chg="mod">
          <ac:chgData name="Desai, Stuti (Document Accessibility Specialist)" userId="4466d87a-2609-4fc0-b808-d10f4f45e676" providerId="ADAL" clId="{42002823-41A0-49FD-9DED-87BB0887D2D6}" dt="2023-06-08T18:36:59.710" v="138" actId="27636"/>
          <ac:spMkLst>
            <pc:docMk/>
            <pc:sldMk cId="1247106881" sldId="313"/>
            <ac:spMk id="2" creationId="{00000000-0000-0000-0000-000000000000}"/>
          </ac:spMkLst>
        </pc:spChg>
        <pc:spChg chg="del">
          <ac:chgData name="Desai, Stuti (Document Accessibility Specialist)" userId="4466d87a-2609-4fc0-b808-d10f4f45e676" providerId="ADAL" clId="{42002823-41A0-49FD-9DED-87BB0887D2D6}" dt="2023-06-08T18:18:41.303" v="93" actId="478"/>
          <ac:spMkLst>
            <pc:docMk/>
            <pc:sldMk cId="1247106881" sldId="313"/>
            <ac:spMk id="3" creationId="{BBBE71B1-A3CB-B7A4-8633-A71A73F13772}"/>
          </ac:spMkLst>
        </pc:spChg>
        <pc:spChg chg="del">
          <ac:chgData name="Desai, Stuti (Document Accessibility Specialist)" userId="4466d87a-2609-4fc0-b808-d10f4f45e676" providerId="ADAL" clId="{42002823-41A0-49FD-9DED-87BB0887D2D6}" dt="2023-06-08T18:18:44.649" v="94" actId="478"/>
          <ac:spMkLst>
            <pc:docMk/>
            <pc:sldMk cId="1247106881" sldId="313"/>
            <ac:spMk id="6" creationId="{FE4A1806-3B4B-F330-AB0C-C6F3FD4EE18D}"/>
          </ac:spMkLst>
        </pc:spChg>
        <pc:picChg chg="mod">
          <ac:chgData name="Desai, Stuti (Document Accessibility Specialist)" userId="4466d87a-2609-4fc0-b808-d10f4f45e676" providerId="ADAL" clId="{42002823-41A0-49FD-9DED-87BB0887D2D6}" dt="2023-06-08T18:38:22.568" v="140" actId="14429"/>
          <ac:picMkLst>
            <pc:docMk/>
            <pc:sldMk cId="1247106881" sldId="313"/>
            <ac:picMk id="7" creationId="{5E1EDC29-4C7C-F2C8-E061-80C6C568D545}"/>
          </ac:picMkLst>
        </pc:picChg>
      </pc:sldChg>
      <pc:sldChg chg="modSp mod">
        <pc:chgData name="Desai, Stuti (Document Accessibility Specialist)" userId="4466d87a-2609-4fc0-b808-d10f4f45e676" providerId="ADAL" clId="{42002823-41A0-49FD-9DED-87BB0887D2D6}" dt="2023-06-12T13:26:34.544" v="163" actId="962"/>
        <pc:sldMkLst>
          <pc:docMk/>
          <pc:sldMk cId="1420890333" sldId="316"/>
        </pc:sldMkLst>
        <pc:spChg chg="mod ord">
          <ac:chgData name="Desai, Stuti (Document Accessibility Specialist)" userId="4466d87a-2609-4fc0-b808-d10f4f45e676" providerId="ADAL" clId="{42002823-41A0-49FD-9DED-87BB0887D2D6}" dt="2023-06-12T13:26:34.544" v="163" actId="962"/>
          <ac:spMkLst>
            <pc:docMk/>
            <pc:sldMk cId="1420890333" sldId="316"/>
            <ac:spMk id="2" creationId="{00000000-0000-0000-0000-000000000000}"/>
          </ac:spMkLst>
        </pc:spChg>
        <pc:picChg chg="mod ord">
          <ac:chgData name="Desai, Stuti (Document Accessibility Specialist)" userId="4466d87a-2609-4fc0-b808-d10f4f45e676" providerId="ADAL" clId="{42002823-41A0-49FD-9DED-87BB0887D2D6}" dt="2023-06-12T13:24:27.241" v="155" actId="1076"/>
          <ac:picMkLst>
            <pc:docMk/>
            <pc:sldMk cId="1420890333" sldId="316"/>
            <ac:picMk id="12" creationId="{5A76B7CC-61A1-C3CF-838D-EC965D6B5C50}"/>
          </ac:picMkLst>
        </pc:picChg>
      </pc:sldChg>
      <pc:sldChg chg="modSp mod">
        <pc:chgData name="Desai, Stuti (Document Accessibility Specialist)" userId="4466d87a-2609-4fc0-b808-d10f4f45e676" providerId="ADAL" clId="{42002823-41A0-49FD-9DED-87BB0887D2D6}" dt="2023-06-08T18:20:42" v="111" actId="20577"/>
        <pc:sldMkLst>
          <pc:docMk/>
          <pc:sldMk cId="2414223954" sldId="318"/>
        </pc:sldMkLst>
        <pc:spChg chg="mod">
          <ac:chgData name="Desai, Stuti (Document Accessibility Specialist)" userId="4466d87a-2609-4fc0-b808-d10f4f45e676" providerId="ADAL" clId="{42002823-41A0-49FD-9DED-87BB0887D2D6}" dt="2023-06-08T18:20:42" v="111" actId="20577"/>
          <ac:spMkLst>
            <pc:docMk/>
            <pc:sldMk cId="2414223954" sldId="318"/>
            <ac:spMk id="2" creationId="{00000000-0000-0000-0000-000000000000}"/>
          </ac:spMkLst>
        </pc:spChg>
      </pc:sldChg>
      <pc:sldChg chg="modSp mod">
        <pc:chgData name="Desai, Stuti (Document Accessibility Specialist)" userId="4466d87a-2609-4fc0-b808-d10f4f45e676" providerId="ADAL" clId="{42002823-41A0-49FD-9DED-87BB0887D2D6}" dt="2023-06-08T18:18:59.795" v="97" actId="962"/>
        <pc:sldMkLst>
          <pc:docMk/>
          <pc:sldMk cId="2879392285" sldId="319"/>
        </pc:sldMkLst>
        <pc:grpChg chg="mod">
          <ac:chgData name="Desai, Stuti (Document Accessibility Specialist)" userId="4466d87a-2609-4fc0-b808-d10f4f45e676" providerId="ADAL" clId="{42002823-41A0-49FD-9DED-87BB0887D2D6}" dt="2023-06-08T18:18:59.795" v="97" actId="962"/>
          <ac:grpSpMkLst>
            <pc:docMk/>
            <pc:sldMk cId="2879392285" sldId="319"/>
            <ac:grpSpMk id="5" creationId="{141031EB-F24D-B710-BFB4-350803B36980}"/>
          </ac:grpSpMkLst>
        </pc:grpChg>
        <pc:picChg chg="mod">
          <ac:chgData name="Desai, Stuti (Document Accessibility Specialist)" userId="4466d87a-2609-4fc0-b808-d10f4f45e676" providerId="ADAL" clId="{42002823-41A0-49FD-9DED-87BB0887D2D6}" dt="2023-06-08T18:18:59.157" v="96" actId="962"/>
          <ac:picMkLst>
            <pc:docMk/>
            <pc:sldMk cId="2879392285" sldId="319"/>
            <ac:picMk id="9" creationId="{00D24998-08F4-4DAE-CDC1-425BDC70975F}"/>
          </ac:picMkLst>
        </pc:picChg>
      </pc:sldChg>
      <pc:sldChg chg="modSp mod">
        <pc:chgData name="Desai, Stuti (Document Accessibility Specialist)" userId="4466d87a-2609-4fc0-b808-d10f4f45e676" providerId="ADAL" clId="{42002823-41A0-49FD-9DED-87BB0887D2D6}" dt="2023-06-08T18:20:29.003" v="105" actId="13244"/>
        <pc:sldMkLst>
          <pc:docMk/>
          <pc:sldMk cId="2223877450" sldId="320"/>
        </pc:sldMkLst>
        <pc:spChg chg="ord">
          <ac:chgData name="Desai, Stuti (Document Accessibility Specialist)" userId="4466d87a-2609-4fc0-b808-d10f4f45e676" providerId="ADAL" clId="{42002823-41A0-49FD-9DED-87BB0887D2D6}" dt="2023-06-08T18:14:55.703" v="63" actId="13244"/>
          <ac:spMkLst>
            <pc:docMk/>
            <pc:sldMk cId="2223877450" sldId="320"/>
            <ac:spMk id="3" creationId="{DD82E5EB-C43E-BE45-2615-F6F2132C2225}"/>
          </ac:spMkLst>
        </pc:spChg>
        <pc:spChg chg="ord">
          <ac:chgData name="Desai, Stuti (Document Accessibility Specialist)" userId="4466d87a-2609-4fc0-b808-d10f4f45e676" providerId="ADAL" clId="{42002823-41A0-49FD-9DED-87BB0887D2D6}" dt="2023-06-08T18:14:57.684" v="64" actId="13244"/>
          <ac:spMkLst>
            <pc:docMk/>
            <pc:sldMk cId="2223877450" sldId="320"/>
            <ac:spMk id="10" creationId="{7C34C78F-8289-61DF-7FA9-2A05EF65D940}"/>
          </ac:spMkLst>
        </pc:spChg>
        <pc:picChg chg="mod ord">
          <ac:chgData name="Desai, Stuti (Document Accessibility Specialist)" userId="4466d87a-2609-4fc0-b808-d10f4f45e676" providerId="ADAL" clId="{42002823-41A0-49FD-9DED-87BB0887D2D6}" dt="2023-06-08T18:20:29.003" v="105" actId="13244"/>
          <ac:picMkLst>
            <pc:docMk/>
            <pc:sldMk cId="2223877450" sldId="320"/>
            <ac:picMk id="11" creationId="{BC543FE3-6888-855F-2843-90F161D12DF9}"/>
          </ac:picMkLst>
        </pc:picChg>
      </pc:sldChg>
      <pc:sldChg chg="modSp mod">
        <pc:chgData name="Desai, Stuti (Document Accessibility Specialist)" userId="4466d87a-2609-4fc0-b808-d10f4f45e676" providerId="ADAL" clId="{42002823-41A0-49FD-9DED-87BB0887D2D6}" dt="2023-06-08T18:11:08.284" v="28" actId="962"/>
        <pc:sldMkLst>
          <pc:docMk/>
          <pc:sldMk cId="3789008835" sldId="321"/>
        </pc:sldMkLst>
        <pc:spChg chg="mod">
          <ac:chgData name="Desai, Stuti (Document Accessibility Specialist)" userId="4466d87a-2609-4fc0-b808-d10f4f45e676" providerId="ADAL" clId="{42002823-41A0-49FD-9DED-87BB0887D2D6}" dt="2023-06-08T18:10:53.092" v="27" actId="962"/>
          <ac:spMkLst>
            <pc:docMk/>
            <pc:sldMk cId="3789008835" sldId="321"/>
            <ac:spMk id="9" creationId="{13C8BDD0-2603-E349-823B-66C304137FF6}"/>
          </ac:spMkLst>
        </pc:spChg>
        <pc:spChg chg="ord">
          <ac:chgData name="Desai, Stuti (Document Accessibility Specialist)" userId="4466d87a-2609-4fc0-b808-d10f4f45e676" providerId="ADAL" clId="{42002823-41A0-49FD-9DED-87BB0887D2D6}" dt="2023-06-08T18:09:39.380" v="24" actId="13244"/>
          <ac:spMkLst>
            <pc:docMk/>
            <pc:sldMk cId="3789008835" sldId="321"/>
            <ac:spMk id="10" creationId="{20ADA6D1-523D-C7F1-E500-6AD09F11B1ED}"/>
          </ac:spMkLst>
        </pc:spChg>
        <pc:picChg chg="mod">
          <ac:chgData name="Desai, Stuti (Document Accessibility Specialist)" userId="4466d87a-2609-4fc0-b808-d10f4f45e676" providerId="ADAL" clId="{42002823-41A0-49FD-9DED-87BB0887D2D6}" dt="2023-06-08T18:11:08.284" v="28" actId="962"/>
          <ac:picMkLst>
            <pc:docMk/>
            <pc:sldMk cId="3789008835" sldId="321"/>
            <ac:picMk id="1028" creationId="{0A9B5811-0630-A258-F896-B59BDA637916}"/>
          </ac:picMkLst>
        </pc:picChg>
      </pc:sldChg>
      <pc:sldChg chg="modSp mod">
        <pc:chgData name="Desai, Stuti (Document Accessibility Specialist)" userId="4466d87a-2609-4fc0-b808-d10f4f45e676" providerId="ADAL" clId="{42002823-41A0-49FD-9DED-87BB0887D2D6}" dt="2023-06-08T18:13:58.212" v="57" actId="962"/>
        <pc:sldMkLst>
          <pc:docMk/>
          <pc:sldMk cId="2111683173" sldId="322"/>
        </pc:sldMkLst>
        <pc:grpChg chg="mod">
          <ac:chgData name="Desai, Stuti (Document Accessibility Specialist)" userId="4466d87a-2609-4fc0-b808-d10f4f45e676" providerId="ADAL" clId="{42002823-41A0-49FD-9DED-87BB0887D2D6}" dt="2023-06-08T18:13:56.323" v="56" actId="962"/>
          <ac:grpSpMkLst>
            <pc:docMk/>
            <pc:sldMk cId="2111683173" sldId="322"/>
            <ac:grpSpMk id="10" creationId="{C75614AA-8B06-F046-FB31-B90370819CD9}"/>
          </ac:grpSpMkLst>
        </pc:grpChg>
        <pc:grpChg chg="mod">
          <ac:chgData name="Desai, Stuti (Document Accessibility Specialist)" userId="4466d87a-2609-4fc0-b808-d10f4f45e676" providerId="ADAL" clId="{42002823-41A0-49FD-9DED-87BB0887D2D6}" dt="2023-06-08T18:13:58.212" v="57" actId="962"/>
          <ac:grpSpMkLst>
            <pc:docMk/>
            <pc:sldMk cId="2111683173" sldId="322"/>
            <ac:grpSpMk id="11" creationId="{12679DD5-1CB2-920D-C470-06149C1B8057}"/>
          </ac:grpSpMkLst>
        </pc:grpChg>
      </pc:sldChg>
    </pc:docChg>
  </pc:docChgLst>
  <pc:docChgLst>
    <pc:chgData name="Skudlarek, Karen" userId="48538c00-b2ba-473f-af08-20b60a3a0c4e" providerId="ADAL" clId="{2CFEEE3F-F114-4B5E-AF79-8F4A127D1550}"/>
    <pc:docChg chg="undo custSel modSld">
      <pc:chgData name="Skudlarek, Karen" userId="48538c00-b2ba-473f-af08-20b60a3a0c4e" providerId="ADAL" clId="{2CFEEE3F-F114-4B5E-AF79-8F4A127D1550}" dt="2023-06-12T13:13:56.242" v="35"/>
      <pc:docMkLst>
        <pc:docMk/>
      </pc:docMkLst>
      <pc:sldChg chg="modSp mod modMedia">
        <pc:chgData name="Skudlarek, Karen" userId="48538c00-b2ba-473f-af08-20b60a3a0c4e" providerId="ADAL" clId="{2CFEEE3F-F114-4B5E-AF79-8F4A127D1550}" dt="2023-06-12T13:09:02.894" v="0" actId="27784"/>
        <pc:sldMkLst>
          <pc:docMk/>
          <pc:sldMk cId="1076511909" sldId="296"/>
        </pc:sldMkLst>
        <pc:picChg chg="mod">
          <ac:chgData name="Skudlarek, Karen" userId="48538c00-b2ba-473f-af08-20b60a3a0c4e" providerId="ADAL" clId="{2CFEEE3F-F114-4B5E-AF79-8F4A127D1550}" dt="2023-06-12T13:09:02.894" v="0" actId="27784"/>
          <ac:picMkLst>
            <pc:docMk/>
            <pc:sldMk cId="1076511909" sldId="296"/>
            <ac:picMk id="13" creationId="{F686308F-B4E1-812F-2D38-FEF1AB004CFD}"/>
          </ac:picMkLst>
        </pc:picChg>
      </pc:sldChg>
      <pc:sldChg chg="modSp mod modMedia setBg">
        <pc:chgData name="Skudlarek, Karen" userId="48538c00-b2ba-473f-af08-20b60a3a0c4e" providerId="ADAL" clId="{2CFEEE3F-F114-4B5E-AF79-8F4A127D1550}" dt="2023-06-12T13:13:56.242" v="35"/>
        <pc:sldMkLst>
          <pc:docMk/>
          <pc:sldMk cId="1420890333" sldId="316"/>
        </pc:sldMkLst>
        <pc:picChg chg="mod">
          <ac:chgData name="Skudlarek, Karen" userId="48538c00-b2ba-473f-af08-20b60a3a0c4e" providerId="ADAL" clId="{2CFEEE3F-F114-4B5E-AF79-8F4A127D1550}" dt="2023-06-12T13:13:44.780" v="34" actId="1035"/>
          <ac:picMkLst>
            <pc:docMk/>
            <pc:sldMk cId="1420890333" sldId="316"/>
            <ac:picMk id="12" creationId="{5A76B7CC-61A1-C3CF-838D-EC965D6B5C5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538B9-D6F7-47B0-BC6F-296A50F62327}" type="doc">
      <dgm:prSet loTypeId="urn:microsoft.com/office/officeart/2005/8/layout/radial6" loCatId="cycle" qsTypeId="urn:microsoft.com/office/officeart/2005/8/quickstyle/simple1" qsCatId="simple" csTypeId="urn:microsoft.com/office/officeart/2005/8/colors/accent1_1" csCatId="accent1" phldr="1"/>
      <dgm:spPr/>
      <dgm:t>
        <a:bodyPr/>
        <a:lstStyle/>
        <a:p>
          <a:endParaRPr lang="en-US"/>
        </a:p>
      </dgm:t>
    </dgm:pt>
    <dgm:pt modelId="{502B7465-F8AD-48C1-B17B-22DB0EA07A9C}">
      <dgm:prSet phldrT="[Text]"/>
      <dgm:spPr/>
      <dgm:t>
        <a:bodyPr/>
        <a:lstStyle/>
        <a:p>
          <a:r>
            <a:rPr lang="en-US"/>
            <a:t>Records Lifecycle</a:t>
          </a:r>
        </a:p>
      </dgm:t>
    </dgm:pt>
    <dgm:pt modelId="{27A6AB8D-8014-46AF-B0F6-2E9F4CDB0D99}" type="parTrans" cxnId="{06BDF96A-7471-4112-8960-037D794D2ED4}">
      <dgm:prSet/>
      <dgm:spPr/>
      <dgm:t>
        <a:bodyPr/>
        <a:lstStyle/>
        <a:p>
          <a:endParaRPr lang="en-US"/>
        </a:p>
      </dgm:t>
    </dgm:pt>
    <dgm:pt modelId="{55EBB390-7051-4DA2-967F-332F6C1B89E8}" type="sibTrans" cxnId="{06BDF96A-7471-4112-8960-037D794D2ED4}">
      <dgm:prSet/>
      <dgm:spPr/>
      <dgm:t>
        <a:bodyPr/>
        <a:lstStyle/>
        <a:p>
          <a:endParaRPr lang="en-US"/>
        </a:p>
      </dgm:t>
    </dgm:pt>
    <dgm:pt modelId="{2C78690A-0895-4DD2-9E0D-46ED071DED50}">
      <dgm:prSet phldrT="[Text]" custT="1"/>
      <dgm:spPr/>
      <dgm:t>
        <a:bodyPr/>
        <a:lstStyle/>
        <a:p>
          <a:r>
            <a:rPr lang="en-US" sz="1600"/>
            <a:t>Creation/ Receipt</a:t>
          </a:r>
        </a:p>
      </dgm:t>
    </dgm:pt>
    <dgm:pt modelId="{41E39F15-A05A-4863-B885-FDC0AA7984CA}" type="parTrans" cxnId="{81B44DEC-487D-4879-8C24-8501F867523C}">
      <dgm:prSet/>
      <dgm:spPr/>
      <dgm:t>
        <a:bodyPr/>
        <a:lstStyle/>
        <a:p>
          <a:endParaRPr lang="en-US"/>
        </a:p>
      </dgm:t>
    </dgm:pt>
    <dgm:pt modelId="{4A100DD2-5ABC-40B3-9C01-33FCD7B9B138}" type="sibTrans" cxnId="{81B44DEC-487D-4879-8C24-8501F867523C}">
      <dgm:prSet/>
      <dgm:spPr/>
      <dgm:t>
        <a:bodyPr/>
        <a:lstStyle/>
        <a:p>
          <a:endParaRPr lang="en-US"/>
        </a:p>
      </dgm:t>
    </dgm:pt>
    <dgm:pt modelId="{4193E569-C169-4D29-A5E0-E47FBE9EC0BF}">
      <dgm:prSet phldrT="[Text]"/>
      <dgm:spPr/>
      <dgm:t>
        <a:bodyPr/>
        <a:lstStyle/>
        <a:p>
          <a:r>
            <a:rPr lang="en-US"/>
            <a:t>Distribution</a:t>
          </a:r>
        </a:p>
      </dgm:t>
    </dgm:pt>
    <dgm:pt modelId="{42D39500-B9D3-4FCE-B192-36EDD69F49BD}" type="parTrans" cxnId="{BA046BF0-F291-4922-A9DC-9A1C7A8F14FB}">
      <dgm:prSet/>
      <dgm:spPr/>
      <dgm:t>
        <a:bodyPr/>
        <a:lstStyle/>
        <a:p>
          <a:endParaRPr lang="en-US"/>
        </a:p>
      </dgm:t>
    </dgm:pt>
    <dgm:pt modelId="{2A25F496-6588-4B80-9BB2-C6E4731C4A11}" type="sibTrans" cxnId="{BA046BF0-F291-4922-A9DC-9A1C7A8F14FB}">
      <dgm:prSet/>
      <dgm:spPr/>
      <dgm:t>
        <a:bodyPr/>
        <a:lstStyle/>
        <a:p>
          <a:endParaRPr lang="en-US"/>
        </a:p>
      </dgm:t>
    </dgm:pt>
    <dgm:pt modelId="{4D72964E-F0FF-4A9E-AB4F-C63C017E3D28}">
      <dgm:prSet phldrT="[Text]"/>
      <dgm:spPr/>
      <dgm:t>
        <a:bodyPr/>
        <a:lstStyle/>
        <a:p>
          <a:r>
            <a:rPr lang="en-US"/>
            <a:t>Use</a:t>
          </a:r>
        </a:p>
      </dgm:t>
    </dgm:pt>
    <dgm:pt modelId="{5C631DBC-668E-44CB-9E1C-369EBC88CEBD}" type="parTrans" cxnId="{69C9DD61-722B-40BD-8F79-9B93F6A5A7EF}">
      <dgm:prSet/>
      <dgm:spPr/>
      <dgm:t>
        <a:bodyPr/>
        <a:lstStyle/>
        <a:p>
          <a:endParaRPr lang="en-US"/>
        </a:p>
      </dgm:t>
    </dgm:pt>
    <dgm:pt modelId="{0FAA1058-9898-4EB5-A01D-96127DFAE27B}" type="sibTrans" cxnId="{69C9DD61-722B-40BD-8F79-9B93F6A5A7EF}">
      <dgm:prSet/>
      <dgm:spPr/>
      <dgm:t>
        <a:bodyPr/>
        <a:lstStyle/>
        <a:p>
          <a:endParaRPr lang="en-US"/>
        </a:p>
      </dgm:t>
    </dgm:pt>
    <dgm:pt modelId="{6CC84A69-E974-4C37-B313-0F5FA03F68F6}">
      <dgm:prSet phldrT="[Text]"/>
      <dgm:spPr/>
      <dgm:t>
        <a:bodyPr/>
        <a:lstStyle/>
        <a:p>
          <a:r>
            <a:rPr lang="en-US"/>
            <a:t>Disposition</a:t>
          </a:r>
        </a:p>
      </dgm:t>
    </dgm:pt>
    <dgm:pt modelId="{199B2C85-90C0-4137-A451-56F581CF82F6}" type="parTrans" cxnId="{9AAC4F93-DC7D-42EF-AFE2-2B679501E416}">
      <dgm:prSet/>
      <dgm:spPr/>
      <dgm:t>
        <a:bodyPr/>
        <a:lstStyle/>
        <a:p>
          <a:endParaRPr lang="en-US"/>
        </a:p>
      </dgm:t>
    </dgm:pt>
    <dgm:pt modelId="{9DEA975E-7AF6-4CCA-891B-EE3EC53C4430}" type="sibTrans" cxnId="{9AAC4F93-DC7D-42EF-AFE2-2B679501E416}">
      <dgm:prSet/>
      <dgm:spPr/>
      <dgm:t>
        <a:bodyPr/>
        <a:lstStyle/>
        <a:p>
          <a:endParaRPr lang="en-US"/>
        </a:p>
      </dgm:t>
    </dgm:pt>
    <dgm:pt modelId="{984186FE-077A-4B4D-AF69-71BED651343B}" type="pres">
      <dgm:prSet presAssocID="{817538B9-D6F7-47B0-BC6F-296A50F62327}" presName="Name0" presStyleCnt="0">
        <dgm:presLayoutVars>
          <dgm:chMax val="1"/>
          <dgm:dir/>
          <dgm:animLvl val="ctr"/>
          <dgm:resizeHandles val="exact"/>
        </dgm:presLayoutVars>
      </dgm:prSet>
      <dgm:spPr/>
    </dgm:pt>
    <dgm:pt modelId="{2E7C1D05-8ABB-4B40-93CF-CE27744E922C}" type="pres">
      <dgm:prSet presAssocID="{502B7465-F8AD-48C1-B17B-22DB0EA07A9C}" presName="centerShape" presStyleLbl="node0" presStyleIdx="0" presStyleCnt="1"/>
      <dgm:spPr/>
    </dgm:pt>
    <dgm:pt modelId="{C7EE24E4-8459-426D-A119-730474B616DC}" type="pres">
      <dgm:prSet presAssocID="{2C78690A-0895-4DD2-9E0D-46ED071DED50}" presName="node" presStyleLbl="node1" presStyleIdx="0" presStyleCnt="4" custScaleX="138634" custScaleY="116670">
        <dgm:presLayoutVars>
          <dgm:bulletEnabled val="1"/>
        </dgm:presLayoutVars>
      </dgm:prSet>
      <dgm:spPr/>
    </dgm:pt>
    <dgm:pt modelId="{4C671D31-DB48-4BAF-B76B-A5EBF6BD0677}" type="pres">
      <dgm:prSet presAssocID="{2C78690A-0895-4DD2-9E0D-46ED071DED50}" presName="dummy" presStyleCnt="0"/>
      <dgm:spPr/>
    </dgm:pt>
    <dgm:pt modelId="{68A24FD3-BC2B-4DC3-8C3D-734FFBF6574F}" type="pres">
      <dgm:prSet presAssocID="{4A100DD2-5ABC-40B3-9C01-33FCD7B9B138}" presName="sibTrans" presStyleLbl="sibTrans2D1" presStyleIdx="0" presStyleCnt="4"/>
      <dgm:spPr/>
    </dgm:pt>
    <dgm:pt modelId="{63C429FB-6452-40D4-847C-E8580297013A}" type="pres">
      <dgm:prSet presAssocID="{4193E569-C169-4D29-A5E0-E47FBE9EC0BF}" presName="node" presStyleLbl="node1" presStyleIdx="1" presStyleCnt="4" custScaleX="138634" custScaleY="116670">
        <dgm:presLayoutVars>
          <dgm:bulletEnabled val="1"/>
        </dgm:presLayoutVars>
      </dgm:prSet>
      <dgm:spPr/>
    </dgm:pt>
    <dgm:pt modelId="{EBE52349-FD11-4043-B611-E5A0654F34C6}" type="pres">
      <dgm:prSet presAssocID="{4193E569-C169-4D29-A5E0-E47FBE9EC0BF}" presName="dummy" presStyleCnt="0"/>
      <dgm:spPr/>
    </dgm:pt>
    <dgm:pt modelId="{1004FB01-446F-4604-95BE-5920C32C8036}" type="pres">
      <dgm:prSet presAssocID="{2A25F496-6588-4B80-9BB2-C6E4731C4A11}" presName="sibTrans" presStyleLbl="sibTrans2D1" presStyleIdx="1" presStyleCnt="4"/>
      <dgm:spPr/>
    </dgm:pt>
    <dgm:pt modelId="{AAE6280E-7465-4B31-B8F0-6242086DC31D}" type="pres">
      <dgm:prSet presAssocID="{4D72964E-F0FF-4A9E-AB4F-C63C017E3D28}" presName="node" presStyleLbl="node1" presStyleIdx="2" presStyleCnt="4" custScaleX="138634" custScaleY="116670">
        <dgm:presLayoutVars>
          <dgm:bulletEnabled val="1"/>
        </dgm:presLayoutVars>
      </dgm:prSet>
      <dgm:spPr/>
    </dgm:pt>
    <dgm:pt modelId="{3B1A0BC3-CE5C-46F5-89EB-C8DA5192B996}" type="pres">
      <dgm:prSet presAssocID="{4D72964E-F0FF-4A9E-AB4F-C63C017E3D28}" presName="dummy" presStyleCnt="0"/>
      <dgm:spPr/>
    </dgm:pt>
    <dgm:pt modelId="{F03D0FFE-44B5-4DB1-8F33-95CB1BA3314B}" type="pres">
      <dgm:prSet presAssocID="{0FAA1058-9898-4EB5-A01D-96127DFAE27B}" presName="sibTrans" presStyleLbl="sibTrans2D1" presStyleIdx="2" presStyleCnt="4"/>
      <dgm:spPr/>
    </dgm:pt>
    <dgm:pt modelId="{AC019E1A-1EA5-4841-8FFA-8866C22D517A}" type="pres">
      <dgm:prSet presAssocID="{6CC84A69-E974-4C37-B313-0F5FA03F68F6}" presName="node" presStyleLbl="node1" presStyleIdx="3" presStyleCnt="4" custScaleX="138634" custScaleY="116670">
        <dgm:presLayoutVars>
          <dgm:bulletEnabled val="1"/>
        </dgm:presLayoutVars>
      </dgm:prSet>
      <dgm:spPr/>
    </dgm:pt>
    <dgm:pt modelId="{66E9EE10-52CA-4401-99CC-51C94A280B32}" type="pres">
      <dgm:prSet presAssocID="{6CC84A69-E974-4C37-B313-0F5FA03F68F6}" presName="dummy" presStyleCnt="0"/>
      <dgm:spPr/>
    </dgm:pt>
    <dgm:pt modelId="{63A2C8BD-E4A7-48B1-85B6-AA39637C7EC5}" type="pres">
      <dgm:prSet presAssocID="{9DEA975E-7AF6-4CCA-891B-EE3EC53C4430}" presName="sibTrans" presStyleLbl="sibTrans2D1" presStyleIdx="3" presStyleCnt="4"/>
      <dgm:spPr/>
    </dgm:pt>
  </dgm:ptLst>
  <dgm:cxnLst>
    <dgm:cxn modelId="{5CFABD08-8868-4D24-BF5A-C55CDAF60CBC}" type="presOf" srcId="{6CC84A69-E974-4C37-B313-0F5FA03F68F6}" destId="{AC019E1A-1EA5-4841-8FFA-8866C22D517A}" srcOrd="0" destOrd="0" presId="urn:microsoft.com/office/officeart/2005/8/layout/radial6"/>
    <dgm:cxn modelId="{BCA44C30-57A5-457F-8A80-6B32A2D74C1F}" type="presOf" srcId="{2C78690A-0895-4DD2-9E0D-46ED071DED50}" destId="{C7EE24E4-8459-426D-A119-730474B616DC}" srcOrd="0" destOrd="0" presId="urn:microsoft.com/office/officeart/2005/8/layout/radial6"/>
    <dgm:cxn modelId="{B4FC283A-8923-4A90-A834-2F0560927ECD}" type="presOf" srcId="{502B7465-F8AD-48C1-B17B-22DB0EA07A9C}" destId="{2E7C1D05-8ABB-4B40-93CF-CE27744E922C}" srcOrd="0" destOrd="0" presId="urn:microsoft.com/office/officeart/2005/8/layout/radial6"/>
    <dgm:cxn modelId="{69C9DD61-722B-40BD-8F79-9B93F6A5A7EF}" srcId="{502B7465-F8AD-48C1-B17B-22DB0EA07A9C}" destId="{4D72964E-F0FF-4A9E-AB4F-C63C017E3D28}" srcOrd="2" destOrd="0" parTransId="{5C631DBC-668E-44CB-9E1C-369EBC88CEBD}" sibTransId="{0FAA1058-9898-4EB5-A01D-96127DFAE27B}"/>
    <dgm:cxn modelId="{06BDF96A-7471-4112-8960-037D794D2ED4}" srcId="{817538B9-D6F7-47B0-BC6F-296A50F62327}" destId="{502B7465-F8AD-48C1-B17B-22DB0EA07A9C}" srcOrd="0" destOrd="0" parTransId="{27A6AB8D-8014-46AF-B0F6-2E9F4CDB0D99}" sibTransId="{55EBB390-7051-4DA2-967F-332F6C1B89E8}"/>
    <dgm:cxn modelId="{93A8706B-0F16-408E-8BCB-EE80FF9DE173}" type="presOf" srcId="{4D72964E-F0FF-4A9E-AB4F-C63C017E3D28}" destId="{AAE6280E-7465-4B31-B8F0-6242086DC31D}" srcOrd="0" destOrd="0" presId="urn:microsoft.com/office/officeart/2005/8/layout/radial6"/>
    <dgm:cxn modelId="{9AAC4F93-DC7D-42EF-AFE2-2B679501E416}" srcId="{502B7465-F8AD-48C1-B17B-22DB0EA07A9C}" destId="{6CC84A69-E974-4C37-B313-0F5FA03F68F6}" srcOrd="3" destOrd="0" parTransId="{199B2C85-90C0-4137-A451-56F581CF82F6}" sibTransId="{9DEA975E-7AF6-4CCA-891B-EE3EC53C4430}"/>
    <dgm:cxn modelId="{5D5D769F-8359-4336-B3A9-28B1A73FD78E}" type="presOf" srcId="{2A25F496-6588-4B80-9BB2-C6E4731C4A11}" destId="{1004FB01-446F-4604-95BE-5920C32C8036}" srcOrd="0" destOrd="0" presId="urn:microsoft.com/office/officeart/2005/8/layout/radial6"/>
    <dgm:cxn modelId="{E6D961CC-27F6-4474-8C3D-9DE0FB7CD58E}" type="presOf" srcId="{9DEA975E-7AF6-4CCA-891B-EE3EC53C4430}" destId="{63A2C8BD-E4A7-48B1-85B6-AA39637C7EC5}" srcOrd="0" destOrd="0" presId="urn:microsoft.com/office/officeart/2005/8/layout/radial6"/>
    <dgm:cxn modelId="{B5330DD4-2CDC-43D3-B9FC-C6279A3F88F2}" type="presOf" srcId="{0FAA1058-9898-4EB5-A01D-96127DFAE27B}" destId="{F03D0FFE-44B5-4DB1-8F33-95CB1BA3314B}" srcOrd="0" destOrd="0" presId="urn:microsoft.com/office/officeart/2005/8/layout/radial6"/>
    <dgm:cxn modelId="{FC2A8CD9-3402-41C9-8760-F69538E34AB7}" type="presOf" srcId="{4193E569-C169-4D29-A5E0-E47FBE9EC0BF}" destId="{63C429FB-6452-40D4-847C-E8580297013A}" srcOrd="0" destOrd="0" presId="urn:microsoft.com/office/officeart/2005/8/layout/radial6"/>
    <dgm:cxn modelId="{81B44DEC-487D-4879-8C24-8501F867523C}" srcId="{502B7465-F8AD-48C1-B17B-22DB0EA07A9C}" destId="{2C78690A-0895-4DD2-9E0D-46ED071DED50}" srcOrd="0" destOrd="0" parTransId="{41E39F15-A05A-4863-B885-FDC0AA7984CA}" sibTransId="{4A100DD2-5ABC-40B3-9C01-33FCD7B9B138}"/>
    <dgm:cxn modelId="{BA046BF0-F291-4922-A9DC-9A1C7A8F14FB}" srcId="{502B7465-F8AD-48C1-B17B-22DB0EA07A9C}" destId="{4193E569-C169-4D29-A5E0-E47FBE9EC0BF}" srcOrd="1" destOrd="0" parTransId="{42D39500-B9D3-4FCE-B192-36EDD69F49BD}" sibTransId="{2A25F496-6588-4B80-9BB2-C6E4731C4A11}"/>
    <dgm:cxn modelId="{0D7402F2-5BAD-4DE0-AFCB-5E6188C189BE}" type="presOf" srcId="{817538B9-D6F7-47B0-BC6F-296A50F62327}" destId="{984186FE-077A-4B4D-AF69-71BED651343B}" srcOrd="0" destOrd="0" presId="urn:microsoft.com/office/officeart/2005/8/layout/radial6"/>
    <dgm:cxn modelId="{880978F9-7C84-437E-AC60-77235995B94C}" type="presOf" srcId="{4A100DD2-5ABC-40B3-9C01-33FCD7B9B138}" destId="{68A24FD3-BC2B-4DC3-8C3D-734FFBF6574F}" srcOrd="0" destOrd="0" presId="urn:microsoft.com/office/officeart/2005/8/layout/radial6"/>
    <dgm:cxn modelId="{CAA4FE79-5A2D-4C54-9CF4-65101D89B8B0}" type="presParOf" srcId="{984186FE-077A-4B4D-AF69-71BED651343B}" destId="{2E7C1D05-8ABB-4B40-93CF-CE27744E922C}" srcOrd="0" destOrd="0" presId="urn:microsoft.com/office/officeart/2005/8/layout/radial6"/>
    <dgm:cxn modelId="{B7AB8311-A5F0-4DA0-B6F6-EE2F3A4E792A}" type="presParOf" srcId="{984186FE-077A-4B4D-AF69-71BED651343B}" destId="{C7EE24E4-8459-426D-A119-730474B616DC}" srcOrd="1" destOrd="0" presId="urn:microsoft.com/office/officeart/2005/8/layout/radial6"/>
    <dgm:cxn modelId="{35025361-3D57-4A9A-8C3F-04748F78F60A}" type="presParOf" srcId="{984186FE-077A-4B4D-AF69-71BED651343B}" destId="{4C671D31-DB48-4BAF-B76B-A5EBF6BD0677}" srcOrd="2" destOrd="0" presId="urn:microsoft.com/office/officeart/2005/8/layout/radial6"/>
    <dgm:cxn modelId="{DFE71D29-B972-4CDC-AA32-C5C3743FFEE0}" type="presParOf" srcId="{984186FE-077A-4B4D-AF69-71BED651343B}" destId="{68A24FD3-BC2B-4DC3-8C3D-734FFBF6574F}" srcOrd="3" destOrd="0" presId="urn:microsoft.com/office/officeart/2005/8/layout/radial6"/>
    <dgm:cxn modelId="{0C290D03-1C78-42C8-8587-668AC0F85FC1}" type="presParOf" srcId="{984186FE-077A-4B4D-AF69-71BED651343B}" destId="{63C429FB-6452-40D4-847C-E8580297013A}" srcOrd="4" destOrd="0" presId="urn:microsoft.com/office/officeart/2005/8/layout/radial6"/>
    <dgm:cxn modelId="{6F825391-75AA-4277-BE26-E6D9961602A5}" type="presParOf" srcId="{984186FE-077A-4B4D-AF69-71BED651343B}" destId="{EBE52349-FD11-4043-B611-E5A0654F34C6}" srcOrd="5" destOrd="0" presId="urn:microsoft.com/office/officeart/2005/8/layout/radial6"/>
    <dgm:cxn modelId="{5BD7A768-008F-490F-AF70-328BFD8D4BE4}" type="presParOf" srcId="{984186FE-077A-4B4D-AF69-71BED651343B}" destId="{1004FB01-446F-4604-95BE-5920C32C8036}" srcOrd="6" destOrd="0" presId="urn:microsoft.com/office/officeart/2005/8/layout/radial6"/>
    <dgm:cxn modelId="{FD3483E9-0D54-4590-8B72-4BB4980C0251}" type="presParOf" srcId="{984186FE-077A-4B4D-AF69-71BED651343B}" destId="{AAE6280E-7465-4B31-B8F0-6242086DC31D}" srcOrd="7" destOrd="0" presId="urn:microsoft.com/office/officeart/2005/8/layout/radial6"/>
    <dgm:cxn modelId="{4A64B132-CFD2-46E3-88A2-B33463E233E2}" type="presParOf" srcId="{984186FE-077A-4B4D-AF69-71BED651343B}" destId="{3B1A0BC3-CE5C-46F5-89EB-C8DA5192B996}" srcOrd="8" destOrd="0" presId="urn:microsoft.com/office/officeart/2005/8/layout/radial6"/>
    <dgm:cxn modelId="{7EFDC823-C3D4-4331-AD3F-E1715295B3BD}" type="presParOf" srcId="{984186FE-077A-4B4D-AF69-71BED651343B}" destId="{F03D0FFE-44B5-4DB1-8F33-95CB1BA3314B}" srcOrd="9" destOrd="0" presId="urn:microsoft.com/office/officeart/2005/8/layout/radial6"/>
    <dgm:cxn modelId="{DAC2966B-7541-4383-BBB4-FDAB1F812245}" type="presParOf" srcId="{984186FE-077A-4B4D-AF69-71BED651343B}" destId="{AC019E1A-1EA5-4841-8FFA-8866C22D517A}" srcOrd="10" destOrd="0" presId="urn:microsoft.com/office/officeart/2005/8/layout/radial6"/>
    <dgm:cxn modelId="{FE1ACABF-CB4F-47A8-AB23-8F8C35F49A4A}" type="presParOf" srcId="{984186FE-077A-4B4D-AF69-71BED651343B}" destId="{66E9EE10-52CA-4401-99CC-51C94A280B32}" srcOrd="11" destOrd="0" presId="urn:microsoft.com/office/officeart/2005/8/layout/radial6"/>
    <dgm:cxn modelId="{A22EC80D-269D-4404-9BAB-AB9733339377}" type="presParOf" srcId="{984186FE-077A-4B4D-AF69-71BED651343B}" destId="{63A2C8BD-E4A7-48B1-85B6-AA39637C7EC5}"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2C8BD-E4A7-48B1-85B6-AA39637C7EC5}">
      <dsp:nvSpPr>
        <dsp:cNvPr id="0" name=""/>
        <dsp:cNvSpPr/>
      </dsp:nvSpPr>
      <dsp:spPr>
        <a:xfrm>
          <a:off x="1485285" y="469285"/>
          <a:ext cx="3125428" cy="312542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3D0FFE-44B5-4DB1-8F33-95CB1BA3314B}">
      <dsp:nvSpPr>
        <dsp:cNvPr id="0" name=""/>
        <dsp:cNvSpPr/>
      </dsp:nvSpPr>
      <dsp:spPr>
        <a:xfrm>
          <a:off x="1485285" y="469285"/>
          <a:ext cx="3125428" cy="312542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04FB01-446F-4604-95BE-5920C32C8036}">
      <dsp:nvSpPr>
        <dsp:cNvPr id="0" name=""/>
        <dsp:cNvSpPr/>
      </dsp:nvSpPr>
      <dsp:spPr>
        <a:xfrm>
          <a:off x="1485285" y="469285"/>
          <a:ext cx="3125428" cy="312542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A24FD3-BC2B-4DC3-8C3D-734FFBF6574F}">
      <dsp:nvSpPr>
        <dsp:cNvPr id="0" name=""/>
        <dsp:cNvSpPr/>
      </dsp:nvSpPr>
      <dsp:spPr>
        <a:xfrm>
          <a:off x="1485285" y="469285"/>
          <a:ext cx="3125428" cy="312542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7C1D05-8ABB-4B40-93CF-CE27744E922C}">
      <dsp:nvSpPr>
        <dsp:cNvPr id="0" name=""/>
        <dsp:cNvSpPr/>
      </dsp:nvSpPr>
      <dsp:spPr>
        <a:xfrm>
          <a:off x="2328416" y="1312416"/>
          <a:ext cx="1439167" cy="143916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Records Lifecycle</a:t>
          </a:r>
        </a:p>
      </dsp:txBody>
      <dsp:txXfrm>
        <a:off x="2539177" y="1523177"/>
        <a:ext cx="1017645" cy="1017645"/>
      </dsp:txXfrm>
    </dsp:sp>
    <dsp:sp modelId="{C7EE24E4-8459-426D-A119-730474B616DC}">
      <dsp:nvSpPr>
        <dsp:cNvPr id="0" name=""/>
        <dsp:cNvSpPr/>
      </dsp:nvSpPr>
      <dsp:spPr>
        <a:xfrm>
          <a:off x="2349688" y="-82124"/>
          <a:ext cx="1396623" cy="1175354"/>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Creation/ Receipt</a:t>
          </a:r>
        </a:p>
      </dsp:txBody>
      <dsp:txXfrm>
        <a:off x="2554219" y="90003"/>
        <a:ext cx="987561" cy="831100"/>
      </dsp:txXfrm>
    </dsp:sp>
    <dsp:sp modelId="{63C429FB-6452-40D4-847C-E8580297013A}">
      <dsp:nvSpPr>
        <dsp:cNvPr id="0" name=""/>
        <dsp:cNvSpPr/>
      </dsp:nvSpPr>
      <dsp:spPr>
        <a:xfrm>
          <a:off x="3876135" y="1444322"/>
          <a:ext cx="1396623" cy="1175354"/>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Distribution</a:t>
          </a:r>
        </a:p>
      </dsp:txBody>
      <dsp:txXfrm>
        <a:off x="4080666" y="1616449"/>
        <a:ext cx="987561" cy="831100"/>
      </dsp:txXfrm>
    </dsp:sp>
    <dsp:sp modelId="{AAE6280E-7465-4B31-B8F0-6242086DC31D}">
      <dsp:nvSpPr>
        <dsp:cNvPr id="0" name=""/>
        <dsp:cNvSpPr/>
      </dsp:nvSpPr>
      <dsp:spPr>
        <a:xfrm>
          <a:off x="2349688" y="2970770"/>
          <a:ext cx="1396623" cy="1175354"/>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Use</a:t>
          </a:r>
        </a:p>
      </dsp:txBody>
      <dsp:txXfrm>
        <a:off x="2554219" y="3142897"/>
        <a:ext cx="987561" cy="831100"/>
      </dsp:txXfrm>
    </dsp:sp>
    <dsp:sp modelId="{AC019E1A-1EA5-4841-8FFA-8866C22D517A}">
      <dsp:nvSpPr>
        <dsp:cNvPr id="0" name=""/>
        <dsp:cNvSpPr/>
      </dsp:nvSpPr>
      <dsp:spPr>
        <a:xfrm>
          <a:off x="823240" y="1444322"/>
          <a:ext cx="1396623" cy="1175354"/>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Disposition</a:t>
          </a:r>
        </a:p>
      </dsp:txBody>
      <dsp:txXfrm>
        <a:off x="1027771" y="1616449"/>
        <a:ext cx="987561" cy="83110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10BE6C-4C0C-8046-BBFD-371AD798216A}" type="datetimeFigureOut">
              <a:rPr lang="en-US" smtClean="0"/>
              <a:t>6/12/2023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9EFCB1-D51F-8E41-88AA-D42180FBBA78}" type="slidenum">
              <a:rPr lang="en-US" smtClean="0"/>
              <a:t>‹#›</a:t>
            </a:fld>
            <a:endParaRPr lang="en-US"/>
          </a:p>
        </p:txBody>
      </p:sp>
    </p:spTree>
    <p:extLst>
      <p:ext uri="{BB962C8B-B14F-4D97-AF65-F5344CB8AC3E}">
        <p14:creationId xmlns:p14="http://schemas.microsoft.com/office/powerpoint/2010/main" val="73500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69A80-B453-4DCD-B462-91A479BC5A86}"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330DC-B386-407F-A825-77F368D7AC03}" type="slidenum">
              <a:rPr lang="en-US" smtClean="0"/>
              <a:t>‹#›</a:t>
            </a:fld>
            <a:endParaRPr lang="en-US"/>
          </a:p>
        </p:txBody>
      </p:sp>
    </p:spTree>
    <p:extLst>
      <p:ext uri="{BB962C8B-B14F-4D97-AF65-F5344CB8AC3E}">
        <p14:creationId xmlns:p14="http://schemas.microsoft.com/office/powerpoint/2010/main" val="2957811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Hello everyone, thank you so much for being here today for Staff Technology Day. My name is Laurie Neal, and I am an Information Security Awareness Specialist here in ITS. Security may be part of my title, but I’m here to convince you that you also practice Cyber Security as part of your role, as well as cyber safety. </a:t>
            </a:r>
            <a:r>
              <a:rPr lang="en-US" sz="1200" kern="1200">
                <a:solidFill>
                  <a:schemeClr val="tx1"/>
                </a:solidFill>
                <a:effectLst/>
                <a:latin typeface="+mn-lt"/>
                <a:ea typeface="+mn-ea"/>
                <a:cs typeface="+mn-cs"/>
              </a:rPr>
              <a:t>We all play a play a part in keeping UConn safe and secure. </a:t>
            </a:r>
          </a:p>
          <a:p>
            <a:r>
              <a:rPr lang="en-US"/>
              <a:t>Safety and security may sound similar but I’m going to break down what I mean, and help explain what hat you are wearing and when, and also highlight some special strategies in Microsoft 365. Applies to personal life as well. </a:t>
            </a:r>
          </a:p>
          <a:p>
            <a:endParaRPr lang="en-US"/>
          </a:p>
          <a:p>
            <a:r>
              <a:rPr lang="en-US"/>
              <a:t>Before we dive in, I’m hoping to make this session engaging. Please have your phone out and ready. We’ll have polls activated by a QR code. It’s completely anonymous. There will be some no tech engagement opportunities as well. This presentation will be available to you online, so do not feel as though you need to frantically take notes.</a:t>
            </a:r>
          </a:p>
          <a:p>
            <a:endParaRPr lang="en-US"/>
          </a:p>
          <a:p>
            <a:r>
              <a:rPr lang="en-US"/>
              <a:t>Let’s get started with a big step back. </a:t>
            </a:r>
          </a:p>
        </p:txBody>
      </p:sp>
      <p:sp>
        <p:nvSpPr>
          <p:cNvPr id="4" name="Slide Number Placeholder 3"/>
          <p:cNvSpPr>
            <a:spLocks noGrp="1"/>
          </p:cNvSpPr>
          <p:nvPr>
            <p:ph type="sldNum" sz="quarter" idx="5"/>
          </p:nvPr>
        </p:nvSpPr>
        <p:spPr/>
        <p:txBody>
          <a:bodyPr/>
          <a:lstStyle/>
          <a:p>
            <a:fld id="{550330DC-B386-407F-A825-77F368D7AC03}" type="slidenum">
              <a:rPr lang="en-US" smtClean="0"/>
              <a:t>1</a:t>
            </a:fld>
            <a:endParaRPr lang="en-US"/>
          </a:p>
        </p:txBody>
      </p:sp>
    </p:spTree>
    <p:extLst>
      <p:ext uri="{BB962C8B-B14F-4D97-AF65-F5344CB8AC3E}">
        <p14:creationId xmlns:p14="http://schemas.microsoft.com/office/powerpoint/2010/main" val="178582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10</a:t>
            </a:fld>
            <a:endParaRPr lang="en-US"/>
          </a:p>
        </p:txBody>
      </p:sp>
    </p:spTree>
    <p:extLst>
      <p:ext uri="{BB962C8B-B14F-4D97-AF65-F5344CB8AC3E}">
        <p14:creationId xmlns:p14="http://schemas.microsoft.com/office/powerpoint/2010/main" val="255045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https://threatmap.bitdefender.com/ </a:t>
            </a:r>
          </a:p>
        </p:txBody>
      </p:sp>
      <p:sp>
        <p:nvSpPr>
          <p:cNvPr id="4" name="Slide Number Placeholder 3"/>
          <p:cNvSpPr>
            <a:spLocks noGrp="1"/>
          </p:cNvSpPr>
          <p:nvPr>
            <p:ph type="sldNum" sz="quarter" idx="5"/>
          </p:nvPr>
        </p:nvSpPr>
        <p:spPr/>
        <p:txBody>
          <a:bodyPr/>
          <a:lstStyle/>
          <a:p>
            <a:fld id="{550330DC-B386-407F-A825-77F368D7AC03}" type="slidenum">
              <a:rPr lang="en-US" smtClean="0"/>
              <a:t>11</a:t>
            </a:fld>
            <a:endParaRPr lang="en-US"/>
          </a:p>
        </p:txBody>
      </p:sp>
    </p:spTree>
    <p:extLst>
      <p:ext uri="{BB962C8B-B14F-4D97-AF65-F5344CB8AC3E}">
        <p14:creationId xmlns:p14="http://schemas.microsoft.com/office/powerpoint/2010/main" val="1543865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12</a:t>
            </a:fld>
            <a:endParaRPr lang="en-US"/>
          </a:p>
        </p:txBody>
      </p:sp>
    </p:spTree>
    <p:extLst>
      <p:ext uri="{BB962C8B-B14F-4D97-AF65-F5344CB8AC3E}">
        <p14:creationId xmlns:p14="http://schemas.microsoft.com/office/powerpoint/2010/main" val="1486273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13</a:t>
            </a:fld>
            <a:endParaRPr lang="en-US"/>
          </a:p>
        </p:txBody>
      </p:sp>
    </p:spTree>
    <p:extLst>
      <p:ext uri="{BB962C8B-B14F-4D97-AF65-F5344CB8AC3E}">
        <p14:creationId xmlns:p14="http://schemas.microsoft.com/office/powerpoint/2010/main" val="4256782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Ctrl. Command que.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14</a:t>
            </a:fld>
            <a:endParaRPr lang="en-US"/>
          </a:p>
        </p:txBody>
      </p:sp>
    </p:spTree>
    <p:extLst>
      <p:ext uri="{BB962C8B-B14F-4D97-AF65-F5344CB8AC3E}">
        <p14:creationId xmlns:p14="http://schemas.microsoft.com/office/powerpoint/2010/main" val="269476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use</a:t>
            </a:r>
            <a:r>
              <a:rPr lang="en-US" baseline="0"/>
              <a:t> common dates- go to Dustin’s presentation. </a:t>
            </a:r>
          </a:p>
          <a:p>
            <a:r>
              <a:rPr lang="en-US" baseline="0"/>
              <a:t>Multifactor is nothing new- do you use a pin code when you withdraw money from an ATM. That is MFA!</a:t>
            </a:r>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15</a:t>
            </a:fld>
            <a:endParaRPr lang="en-US"/>
          </a:p>
        </p:txBody>
      </p:sp>
    </p:spTree>
    <p:extLst>
      <p:ext uri="{BB962C8B-B14F-4D97-AF65-F5344CB8AC3E}">
        <p14:creationId xmlns:p14="http://schemas.microsoft.com/office/powerpoint/2010/main" val="276823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16</a:t>
            </a:fld>
            <a:endParaRPr lang="en-US"/>
          </a:p>
        </p:txBody>
      </p:sp>
    </p:spTree>
    <p:extLst>
      <p:ext uri="{BB962C8B-B14F-4D97-AF65-F5344CB8AC3E}">
        <p14:creationId xmlns:p14="http://schemas.microsoft.com/office/powerpoint/2010/main" val="2002461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 UConn password is less than 12 characters, change it. If it has been years since you updated your password, change it. </a:t>
            </a:r>
          </a:p>
        </p:txBody>
      </p:sp>
      <p:sp>
        <p:nvSpPr>
          <p:cNvPr id="4" name="Slide Number Placeholder 3"/>
          <p:cNvSpPr>
            <a:spLocks noGrp="1"/>
          </p:cNvSpPr>
          <p:nvPr>
            <p:ph type="sldNum" sz="quarter" idx="5"/>
          </p:nvPr>
        </p:nvSpPr>
        <p:spPr/>
        <p:txBody>
          <a:bodyPr/>
          <a:lstStyle/>
          <a:p>
            <a:fld id="{550330DC-B386-407F-A825-77F368D7AC03}" type="slidenum">
              <a:rPr lang="en-US" smtClean="0"/>
              <a:t>17</a:t>
            </a:fld>
            <a:endParaRPr lang="en-US"/>
          </a:p>
        </p:txBody>
      </p:sp>
    </p:spTree>
    <p:extLst>
      <p:ext uri="{BB962C8B-B14F-4D97-AF65-F5344CB8AC3E}">
        <p14:creationId xmlns:p14="http://schemas.microsoft.com/office/powerpoint/2010/main" val="1188921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a:p>
            <a:endParaRPr lang="en-US"/>
          </a:p>
          <a:p>
            <a:r>
              <a:rPr lang="en-US"/>
              <a:t>Updating things that don’t prompt you..</a:t>
            </a:r>
          </a:p>
        </p:txBody>
      </p:sp>
      <p:sp>
        <p:nvSpPr>
          <p:cNvPr id="4" name="Slide Number Placeholder 3"/>
          <p:cNvSpPr>
            <a:spLocks noGrp="1"/>
          </p:cNvSpPr>
          <p:nvPr>
            <p:ph type="sldNum" sz="quarter" idx="5"/>
          </p:nvPr>
        </p:nvSpPr>
        <p:spPr/>
        <p:txBody>
          <a:bodyPr/>
          <a:lstStyle/>
          <a:p>
            <a:fld id="{550330DC-B386-407F-A825-77F368D7AC03}" type="slidenum">
              <a:rPr lang="en-US" smtClean="0"/>
              <a:t>18</a:t>
            </a:fld>
            <a:endParaRPr lang="en-US"/>
          </a:p>
        </p:txBody>
      </p:sp>
    </p:spTree>
    <p:extLst>
      <p:ext uri="{BB962C8B-B14F-4D97-AF65-F5344CB8AC3E}">
        <p14:creationId xmlns:p14="http://schemas.microsoft.com/office/powerpoint/2010/main" val="1978698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sz="1200">
                <a:solidFill>
                  <a:srgbClr val="202124"/>
                </a:solidFill>
                <a:latin typeface="Roboto" panose="02000000000000000000" pitchFamily="2" charset="0"/>
              </a:rPr>
              <a:t>May still work but not the best idea. </a:t>
            </a:r>
            <a:endParaRPr lang="en-US"/>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a:p>
            <a:endParaRPr lang="en-US"/>
          </a:p>
          <a:p>
            <a:r>
              <a:rPr lang="en-US"/>
              <a:t>Updating things that don’t prompt you..</a:t>
            </a:r>
          </a:p>
        </p:txBody>
      </p:sp>
      <p:sp>
        <p:nvSpPr>
          <p:cNvPr id="4" name="Slide Number Placeholder 3"/>
          <p:cNvSpPr>
            <a:spLocks noGrp="1"/>
          </p:cNvSpPr>
          <p:nvPr>
            <p:ph type="sldNum" sz="quarter" idx="5"/>
          </p:nvPr>
        </p:nvSpPr>
        <p:spPr/>
        <p:txBody>
          <a:bodyPr/>
          <a:lstStyle/>
          <a:p>
            <a:fld id="{550330DC-B386-407F-A825-77F368D7AC03}" type="slidenum">
              <a:rPr lang="en-US" smtClean="0"/>
              <a:t>19</a:t>
            </a:fld>
            <a:endParaRPr lang="en-US"/>
          </a:p>
        </p:txBody>
      </p:sp>
    </p:spTree>
    <p:extLst>
      <p:ext uri="{BB962C8B-B14F-4D97-AF65-F5344CB8AC3E}">
        <p14:creationId xmlns:p14="http://schemas.microsoft.com/office/powerpoint/2010/main" val="68982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lot going on at UConn. 30,000+ students, 250,000+ alumni, about 10,000 employees, patients, research participants, and plenty of visitors. </a:t>
            </a:r>
          </a:p>
        </p:txBody>
      </p:sp>
      <p:sp>
        <p:nvSpPr>
          <p:cNvPr id="4" name="Slide Number Placeholder 3"/>
          <p:cNvSpPr>
            <a:spLocks noGrp="1"/>
          </p:cNvSpPr>
          <p:nvPr>
            <p:ph type="sldNum" sz="quarter" idx="5"/>
          </p:nvPr>
        </p:nvSpPr>
        <p:spPr/>
        <p:txBody>
          <a:bodyPr/>
          <a:lstStyle/>
          <a:p>
            <a:fld id="{550330DC-B386-407F-A825-77F368D7AC03}" type="slidenum">
              <a:rPr lang="en-US" smtClean="0"/>
              <a:t>2</a:t>
            </a:fld>
            <a:endParaRPr lang="en-US"/>
          </a:p>
        </p:txBody>
      </p:sp>
    </p:spTree>
    <p:extLst>
      <p:ext uri="{BB962C8B-B14F-4D97-AF65-F5344CB8AC3E}">
        <p14:creationId xmlns:p14="http://schemas.microsoft.com/office/powerpoint/2010/main" val="103461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20</a:t>
            </a:fld>
            <a:endParaRPr lang="en-US"/>
          </a:p>
        </p:txBody>
      </p:sp>
    </p:spTree>
    <p:extLst>
      <p:ext uri="{BB962C8B-B14F-4D97-AF65-F5344CB8AC3E}">
        <p14:creationId xmlns:p14="http://schemas.microsoft.com/office/powerpoint/2010/main" val="99856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Phishing also leads to other ones that are on that list. </a:t>
            </a:r>
          </a:p>
        </p:txBody>
      </p:sp>
      <p:sp>
        <p:nvSpPr>
          <p:cNvPr id="4" name="Slide Number Placeholder 3"/>
          <p:cNvSpPr>
            <a:spLocks noGrp="1"/>
          </p:cNvSpPr>
          <p:nvPr>
            <p:ph type="sldNum" sz="quarter" idx="5"/>
          </p:nvPr>
        </p:nvSpPr>
        <p:spPr/>
        <p:txBody>
          <a:bodyPr/>
          <a:lstStyle/>
          <a:p>
            <a:fld id="{550330DC-B386-407F-A825-77F368D7AC03}" type="slidenum">
              <a:rPr lang="en-US" smtClean="0"/>
              <a:t>21</a:t>
            </a:fld>
            <a:endParaRPr lang="en-US"/>
          </a:p>
        </p:txBody>
      </p:sp>
    </p:spTree>
    <p:extLst>
      <p:ext uri="{BB962C8B-B14F-4D97-AF65-F5344CB8AC3E}">
        <p14:creationId xmlns:p14="http://schemas.microsoft.com/office/powerpoint/2010/main" val="2640198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Spoofing- everyday emails in personal life. </a:t>
            </a:r>
          </a:p>
        </p:txBody>
      </p:sp>
      <p:sp>
        <p:nvSpPr>
          <p:cNvPr id="4" name="Slide Number Placeholder 3"/>
          <p:cNvSpPr>
            <a:spLocks noGrp="1"/>
          </p:cNvSpPr>
          <p:nvPr>
            <p:ph type="sldNum" sz="quarter" idx="5"/>
          </p:nvPr>
        </p:nvSpPr>
        <p:spPr/>
        <p:txBody>
          <a:bodyPr/>
          <a:lstStyle/>
          <a:p>
            <a:fld id="{550330DC-B386-407F-A825-77F368D7AC03}" type="slidenum">
              <a:rPr lang="en-US" smtClean="0"/>
              <a:t>22</a:t>
            </a:fld>
            <a:endParaRPr lang="en-US"/>
          </a:p>
        </p:txBody>
      </p:sp>
    </p:spTree>
    <p:extLst>
      <p:ext uri="{BB962C8B-B14F-4D97-AF65-F5344CB8AC3E}">
        <p14:creationId xmlns:p14="http://schemas.microsoft.com/office/powerpoint/2010/main" val="2844994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Snippets of examples. UConn.com- what’s wrong with these domains? Examples in JIRA- here is what this looks like. </a:t>
            </a:r>
          </a:p>
          <a:p>
            <a:r>
              <a:rPr lang="en-US"/>
              <a:t>After examples, habit is pausing, not just clicking forward. </a:t>
            </a:r>
          </a:p>
          <a:p>
            <a:r>
              <a:rPr lang="en-US"/>
              <a:t>Rushed, Multitask, stressed- emotional aspect. Tie it together based on real feedback. </a:t>
            </a:r>
          </a:p>
        </p:txBody>
      </p:sp>
      <p:sp>
        <p:nvSpPr>
          <p:cNvPr id="4" name="Slide Number Placeholder 3"/>
          <p:cNvSpPr>
            <a:spLocks noGrp="1"/>
          </p:cNvSpPr>
          <p:nvPr>
            <p:ph type="sldNum" sz="quarter" idx="5"/>
          </p:nvPr>
        </p:nvSpPr>
        <p:spPr/>
        <p:txBody>
          <a:bodyPr/>
          <a:lstStyle/>
          <a:p>
            <a:fld id="{550330DC-B386-407F-A825-77F368D7AC03}" type="slidenum">
              <a:rPr lang="en-US" smtClean="0"/>
              <a:t>23</a:t>
            </a:fld>
            <a:endParaRPr lang="en-US"/>
          </a:p>
        </p:txBody>
      </p:sp>
    </p:spTree>
    <p:extLst>
      <p:ext uri="{BB962C8B-B14F-4D97-AF65-F5344CB8AC3E}">
        <p14:creationId xmlns:p14="http://schemas.microsoft.com/office/powerpoint/2010/main" val="2922409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a:t>
            </a:r>
            <a:r>
              <a:rPr lang="en-US" baseline="0"/>
              <a:t> examples- students have lost money. </a:t>
            </a:r>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24</a:t>
            </a:fld>
            <a:endParaRPr lang="en-US"/>
          </a:p>
        </p:txBody>
      </p:sp>
    </p:spTree>
    <p:extLst>
      <p:ext uri="{BB962C8B-B14F-4D97-AF65-F5344CB8AC3E}">
        <p14:creationId xmlns:p14="http://schemas.microsoft.com/office/powerpoint/2010/main" val="4079000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25</a:t>
            </a:fld>
            <a:endParaRPr lang="en-US"/>
          </a:p>
        </p:txBody>
      </p:sp>
    </p:spTree>
    <p:extLst>
      <p:ext uri="{BB962C8B-B14F-4D97-AF65-F5344CB8AC3E}">
        <p14:creationId xmlns:p14="http://schemas.microsoft.com/office/powerpoint/2010/main" val="1387152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 we practice safety?</a:t>
            </a:r>
          </a:p>
          <a:p>
            <a:r>
              <a:rPr lang="en-US"/>
              <a:t>Experiencing danger, risk, injury leads to harm… </a:t>
            </a:r>
          </a:p>
          <a:p>
            <a:r>
              <a:rPr lang="en-US"/>
              <a:t>We want to reduce the likelihood of harm. </a:t>
            </a:r>
          </a:p>
          <a:p>
            <a:endParaRPr lang="en-US"/>
          </a:p>
          <a:p>
            <a:r>
              <a:rPr lang="en-US" err="1"/>
              <a:t>Chatgpt</a:t>
            </a:r>
            <a:r>
              <a:rPr lang="en-US"/>
              <a:t> summarize definitions together. Define security in relation to protecting information. </a:t>
            </a:r>
          </a:p>
        </p:txBody>
      </p:sp>
      <p:sp>
        <p:nvSpPr>
          <p:cNvPr id="4" name="Slide Number Placeholder 3"/>
          <p:cNvSpPr>
            <a:spLocks noGrp="1"/>
          </p:cNvSpPr>
          <p:nvPr>
            <p:ph type="sldNum" sz="quarter" idx="5"/>
          </p:nvPr>
        </p:nvSpPr>
        <p:spPr/>
        <p:txBody>
          <a:bodyPr/>
          <a:lstStyle/>
          <a:p>
            <a:fld id="{550330DC-B386-407F-A825-77F368D7AC03}" type="slidenum">
              <a:rPr lang="en-US" smtClean="0"/>
              <a:t>26</a:t>
            </a:fld>
            <a:endParaRPr lang="en-US"/>
          </a:p>
        </p:txBody>
      </p:sp>
    </p:spTree>
    <p:extLst>
      <p:ext uri="{BB962C8B-B14F-4D97-AF65-F5344CB8AC3E}">
        <p14:creationId xmlns:p14="http://schemas.microsoft.com/office/powerpoint/2010/main" val="3957174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27</a:t>
            </a:fld>
            <a:endParaRPr lang="en-US"/>
          </a:p>
        </p:txBody>
      </p:sp>
    </p:spTree>
    <p:extLst>
      <p:ext uri="{BB962C8B-B14F-4D97-AF65-F5344CB8AC3E}">
        <p14:creationId xmlns:p14="http://schemas.microsoft.com/office/powerpoint/2010/main" val="396011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other words we have to do “Safeguarding”</a:t>
            </a:r>
          </a:p>
          <a:p>
            <a:endParaRPr lang="en-US"/>
          </a:p>
          <a:p>
            <a:r>
              <a:rPr lang="en-US"/>
              <a:t>Matrix for data types. Use examples for first slide. </a:t>
            </a:r>
          </a:p>
        </p:txBody>
      </p:sp>
      <p:sp>
        <p:nvSpPr>
          <p:cNvPr id="4" name="Slide Number Placeholder 3"/>
          <p:cNvSpPr>
            <a:spLocks noGrp="1"/>
          </p:cNvSpPr>
          <p:nvPr>
            <p:ph type="sldNum" sz="quarter" idx="5"/>
          </p:nvPr>
        </p:nvSpPr>
        <p:spPr/>
        <p:txBody>
          <a:bodyPr/>
          <a:lstStyle/>
          <a:p>
            <a:fld id="{550330DC-B386-407F-A825-77F368D7AC03}" type="slidenum">
              <a:rPr lang="en-US" smtClean="0"/>
              <a:t>28</a:t>
            </a:fld>
            <a:endParaRPr lang="en-US"/>
          </a:p>
        </p:txBody>
      </p:sp>
    </p:spTree>
    <p:extLst>
      <p:ext uri="{BB962C8B-B14F-4D97-AF65-F5344CB8AC3E}">
        <p14:creationId xmlns:p14="http://schemas.microsoft.com/office/powerpoint/2010/main" val="427493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we trying to Secure? </a:t>
            </a:r>
          </a:p>
          <a:p>
            <a:r>
              <a:rPr lang="en-US"/>
              <a:t>Securing Records and Information… </a:t>
            </a:r>
          </a:p>
          <a:p>
            <a:r>
              <a:rPr lang="en-US"/>
              <a:t>We need to understand the Record Lifecycle. Secure proper management of information of lifecycle. </a:t>
            </a:r>
          </a:p>
          <a:p>
            <a:r>
              <a:rPr lang="en-US"/>
              <a:t>If it exists- needs to be managed. </a:t>
            </a:r>
          </a:p>
          <a:p>
            <a:r>
              <a:rPr lang="en-US"/>
              <a:t>If it doesn’t….</a:t>
            </a:r>
          </a:p>
        </p:txBody>
      </p:sp>
      <p:sp>
        <p:nvSpPr>
          <p:cNvPr id="4" name="Slide Number Placeholder 3"/>
          <p:cNvSpPr>
            <a:spLocks noGrp="1"/>
          </p:cNvSpPr>
          <p:nvPr>
            <p:ph type="sldNum" sz="quarter" idx="5"/>
          </p:nvPr>
        </p:nvSpPr>
        <p:spPr/>
        <p:txBody>
          <a:bodyPr/>
          <a:lstStyle/>
          <a:p>
            <a:fld id="{550330DC-B386-407F-A825-77F368D7AC03}" type="slidenum">
              <a:rPr lang="en-US" smtClean="0"/>
              <a:t>29</a:t>
            </a:fld>
            <a:endParaRPr lang="en-US"/>
          </a:p>
        </p:txBody>
      </p:sp>
    </p:spTree>
    <p:extLst>
      <p:ext uri="{BB962C8B-B14F-4D97-AF65-F5344CB8AC3E}">
        <p14:creationId xmlns:p14="http://schemas.microsoft.com/office/powerpoint/2010/main" val="414292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lot of assets at UConn. We have beautiful campuses, buildings, equipment, technology and systems. Information we store… is also an asset. And much of it including personal and proprietary information. </a:t>
            </a:r>
          </a:p>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3</a:t>
            </a:fld>
            <a:endParaRPr lang="en-US"/>
          </a:p>
        </p:txBody>
      </p:sp>
    </p:spTree>
    <p:extLst>
      <p:ext uri="{BB962C8B-B14F-4D97-AF65-F5344CB8AC3E}">
        <p14:creationId xmlns:p14="http://schemas.microsoft.com/office/powerpoint/2010/main" val="1661751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Share Responsibly. Revoke when necessary. </a:t>
            </a:r>
          </a:p>
        </p:txBody>
      </p:sp>
      <p:sp>
        <p:nvSpPr>
          <p:cNvPr id="4" name="Slide Number Placeholder 3"/>
          <p:cNvSpPr>
            <a:spLocks noGrp="1"/>
          </p:cNvSpPr>
          <p:nvPr>
            <p:ph type="sldNum" sz="quarter" idx="5"/>
          </p:nvPr>
        </p:nvSpPr>
        <p:spPr/>
        <p:txBody>
          <a:bodyPr/>
          <a:lstStyle/>
          <a:p>
            <a:fld id="{550330DC-B386-407F-A825-77F368D7AC03}" type="slidenum">
              <a:rPr lang="en-US" smtClean="0"/>
              <a:t>33</a:t>
            </a:fld>
            <a:endParaRPr lang="en-US"/>
          </a:p>
        </p:txBody>
      </p:sp>
    </p:spTree>
    <p:extLst>
      <p:ext uri="{BB962C8B-B14F-4D97-AF65-F5344CB8AC3E}">
        <p14:creationId xmlns:p14="http://schemas.microsoft.com/office/powerpoint/2010/main" val="3901279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34</a:t>
            </a:fld>
            <a:endParaRPr lang="en-US"/>
          </a:p>
        </p:txBody>
      </p:sp>
    </p:spTree>
    <p:extLst>
      <p:ext uri="{BB962C8B-B14F-4D97-AF65-F5344CB8AC3E}">
        <p14:creationId xmlns:p14="http://schemas.microsoft.com/office/powerpoint/2010/main" val="3600274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35</a:t>
            </a:fld>
            <a:endParaRPr lang="en-US"/>
          </a:p>
        </p:txBody>
      </p:sp>
    </p:spTree>
    <p:extLst>
      <p:ext uri="{BB962C8B-B14F-4D97-AF65-F5344CB8AC3E}">
        <p14:creationId xmlns:p14="http://schemas.microsoft.com/office/powerpoint/2010/main" val="1739613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36</a:t>
            </a:fld>
            <a:endParaRPr lang="en-US"/>
          </a:p>
        </p:txBody>
      </p:sp>
    </p:spTree>
    <p:extLst>
      <p:ext uri="{BB962C8B-B14F-4D97-AF65-F5344CB8AC3E}">
        <p14:creationId xmlns:p14="http://schemas.microsoft.com/office/powerpoint/2010/main" val="268312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Encrypt function- </a:t>
            </a:r>
          </a:p>
          <a:p>
            <a:r>
              <a:rPr lang="en-US"/>
              <a:t>Subject Line [Encrypt]</a:t>
            </a:r>
          </a:p>
          <a:p>
            <a:r>
              <a:rPr lang="en-US"/>
              <a:t>*KB article </a:t>
            </a:r>
          </a:p>
          <a:p>
            <a:endParaRPr lang="en-US"/>
          </a:p>
          <a:p>
            <a:pPr marL="0" indent="0">
              <a:buNone/>
            </a:pPr>
            <a:r>
              <a:rPr lang="en-US" sz="1200">
                <a:latin typeface="Roboto" panose="02000000000000000000" pitchFamily="2" charset="0"/>
                <a:ea typeface="Roboto" panose="02000000000000000000" pitchFamily="2" charset="0"/>
                <a:cs typeface="Roboto" panose="02000000000000000000" pitchFamily="2" charset="0"/>
              </a:rPr>
              <a:t>Benefits? </a:t>
            </a:r>
          </a:p>
          <a:p>
            <a:pPr marL="0" indent="0">
              <a:buNone/>
            </a:pPr>
            <a:r>
              <a:rPr lang="en-US" sz="1200">
                <a:latin typeface="Roboto" panose="02000000000000000000" pitchFamily="2" charset="0"/>
                <a:ea typeface="Roboto" panose="02000000000000000000" pitchFamily="2" charset="0"/>
                <a:cs typeface="Roboto" panose="02000000000000000000" pitchFamily="2" charset="0"/>
              </a:rPr>
              <a:t>Cut off access…</a:t>
            </a:r>
          </a:p>
          <a:p>
            <a:pPr marL="0" indent="0">
              <a:buNone/>
            </a:pPr>
            <a:r>
              <a:rPr lang="en-US" sz="1200">
                <a:latin typeface="Roboto" panose="02000000000000000000" pitchFamily="2" charset="0"/>
                <a:ea typeface="Roboto" panose="02000000000000000000" pitchFamily="2" charset="0"/>
                <a:cs typeface="Roboto" panose="02000000000000000000" pitchFamily="2" charset="0"/>
              </a:rPr>
              <a:t>Audit Logs… </a:t>
            </a:r>
          </a:p>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37</a:t>
            </a:fld>
            <a:endParaRPr lang="en-US"/>
          </a:p>
        </p:txBody>
      </p:sp>
    </p:spTree>
    <p:extLst>
      <p:ext uri="{BB962C8B-B14F-4D97-AF65-F5344CB8AC3E}">
        <p14:creationId xmlns:p14="http://schemas.microsoft.com/office/powerpoint/2010/main" val="3504204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38</a:t>
            </a:fld>
            <a:endParaRPr lang="en-US"/>
          </a:p>
        </p:txBody>
      </p:sp>
    </p:spTree>
    <p:extLst>
      <p:ext uri="{BB962C8B-B14F-4D97-AF65-F5344CB8AC3E}">
        <p14:creationId xmlns:p14="http://schemas.microsoft.com/office/powerpoint/2010/main" val="1362618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39</a:t>
            </a:fld>
            <a:endParaRPr lang="en-US"/>
          </a:p>
        </p:txBody>
      </p:sp>
    </p:spTree>
    <p:extLst>
      <p:ext uri="{BB962C8B-B14F-4D97-AF65-F5344CB8AC3E}">
        <p14:creationId xmlns:p14="http://schemas.microsoft.com/office/powerpoint/2010/main" val="3733704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40</a:t>
            </a:fld>
            <a:endParaRPr lang="en-US"/>
          </a:p>
        </p:txBody>
      </p:sp>
    </p:spTree>
    <p:extLst>
      <p:ext uri="{BB962C8B-B14F-4D97-AF65-F5344CB8AC3E}">
        <p14:creationId xmlns:p14="http://schemas.microsoft.com/office/powerpoint/2010/main" val="1336967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a:t>
            </a:r>
          </a:p>
        </p:txBody>
      </p:sp>
      <p:sp>
        <p:nvSpPr>
          <p:cNvPr id="4" name="Slide Number Placeholder 3"/>
          <p:cNvSpPr>
            <a:spLocks noGrp="1"/>
          </p:cNvSpPr>
          <p:nvPr>
            <p:ph type="sldNum" sz="quarter" idx="5"/>
          </p:nvPr>
        </p:nvSpPr>
        <p:spPr/>
        <p:txBody>
          <a:bodyPr/>
          <a:lstStyle/>
          <a:p>
            <a:fld id="{550330DC-B386-407F-A825-77F368D7AC03}" type="slidenum">
              <a:rPr lang="en-US" smtClean="0"/>
              <a:t>41</a:t>
            </a:fld>
            <a:endParaRPr lang="en-US"/>
          </a:p>
        </p:txBody>
      </p:sp>
    </p:spTree>
    <p:extLst>
      <p:ext uri="{BB962C8B-B14F-4D97-AF65-F5344CB8AC3E}">
        <p14:creationId xmlns:p14="http://schemas.microsoft.com/office/powerpoint/2010/main" val="129163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Report when student separates from employment- access will get cut off. </a:t>
            </a:r>
          </a:p>
          <a:p>
            <a:endParaRPr lang="en-US"/>
          </a:p>
          <a:p>
            <a:r>
              <a:rPr lang="en-US"/>
              <a:t>What happens if they change department? </a:t>
            </a:r>
          </a:p>
          <a:p>
            <a:endParaRPr lang="en-US"/>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43</a:t>
            </a:fld>
            <a:endParaRPr lang="en-US"/>
          </a:p>
        </p:txBody>
      </p:sp>
    </p:spTree>
    <p:extLst>
      <p:ext uri="{BB962C8B-B14F-4D97-AF65-F5344CB8AC3E}">
        <p14:creationId xmlns:p14="http://schemas.microsoft.com/office/powerpoint/2010/main" val="391715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UConn’s presence is far reaching across the state, the nation and the world. And sharing knowledge is core to our mission. But sharing information is core to supporting our mission. As information is an asset, we must treat this information with care. </a:t>
            </a:r>
          </a:p>
        </p:txBody>
      </p:sp>
      <p:sp>
        <p:nvSpPr>
          <p:cNvPr id="4" name="Slide Number Placeholder 3"/>
          <p:cNvSpPr>
            <a:spLocks noGrp="1"/>
          </p:cNvSpPr>
          <p:nvPr>
            <p:ph type="sldNum" sz="quarter" idx="5"/>
          </p:nvPr>
        </p:nvSpPr>
        <p:spPr/>
        <p:txBody>
          <a:bodyPr/>
          <a:lstStyle/>
          <a:p>
            <a:fld id="{550330DC-B386-407F-A825-77F368D7AC03}" type="slidenum">
              <a:rPr lang="en-US" smtClean="0"/>
              <a:t>4</a:t>
            </a:fld>
            <a:endParaRPr lang="en-US"/>
          </a:p>
        </p:txBody>
      </p:sp>
    </p:spTree>
    <p:extLst>
      <p:ext uri="{BB962C8B-B14F-4D97-AF65-F5344CB8AC3E}">
        <p14:creationId xmlns:p14="http://schemas.microsoft.com/office/powerpoint/2010/main" val="2395594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Report when student separates from employment- access will get cut off. </a:t>
            </a:r>
          </a:p>
          <a:p>
            <a:endParaRPr lang="en-US"/>
          </a:p>
          <a:p>
            <a:r>
              <a:rPr lang="en-US"/>
              <a:t>What happens if they change department? </a:t>
            </a:r>
          </a:p>
          <a:p>
            <a:endParaRPr lang="en-US"/>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44</a:t>
            </a:fld>
            <a:endParaRPr lang="en-US"/>
          </a:p>
        </p:txBody>
      </p:sp>
    </p:spTree>
    <p:extLst>
      <p:ext uri="{BB962C8B-B14F-4D97-AF65-F5344CB8AC3E}">
        <p14:creationId xmlns:p14="http://schemas.microsoft.com/office/powerpoint/2010/main" val="70763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45</a:t>
            </a:fld>
            <a:endParaRPr lang="en-US"/>
          </a:p>
        </p:txBody>
      </p:sp>
    </p:spTree>
    <p:extLst>
      <p:ext uri="{BB962C8B-B14F-4D97-AF65-F5344CB8AC3E}">
        <p14:creationId xmlns:p14="http://schemas.microsoft.com/office/powerpoint/2010/main" val="3127288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46</a:t>
            </a:fld>
            <a:endParaRPr lang="en-US"/>
          </a:p>
        </p:txBody>
      </p:sp>
    </p:spTree>
    <p:extLst>
      <p:ext uri="{BB962C8B-B14F-4D97-AF65-F5344CB8AC3E}">
        <p14:creationId xmlns:p14="http://schemas.microsoft.com/office/powerpoint/2010/main" val="471830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Benefits of Record Retention</a:t>
            </a:r>
          </a:p>
          <a:p>
            <a:r>
              <a:rPr lang="en-US"/>
              <a:t>Organization</a:t>
            </a:r>
          </a:p>
          <a:p>
            <a:r>
              <a:rPr lang="en-US"/>
              <a:t>Can’t compromise what isn’t there. </a:t>
            </a:r>
          </a:p>
          <a:p>
            <a:endParaRPr lang="en-US"/>
          </a:p>
          <a:p>
            <a:r>
              <a:rPr lang="en-US"/>
              <a:t>Great time to clean up your shared drives. </a:t>
            </a:r>
          </a:p>
          <a:p>
            <a:endParaRPr lang="en-US"/>
          </a:p>
          <a:p>
            <a:endParaRPr lang="en-US"/>
          </a:p>
          <a:p>
            <a:endParaRPr lang="en-US"/>
          </a:p>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47</a:t>
            </a:fld>
            <a:endParaRPr lang="en-US"/>
          </a:p>
        </p:txBody>
      </p:sp>
    </p:spTree>
    <p:extLst>
      <p:ext uri="{BB962C8B-B14F-4D97-AF65-F5344CB8AC3E}">
        <p14:creationId xmlns:p14="http://schemas.microsoft.com/office/powerpoint/2010/main" val="1034385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Benefits of Record Retention</a:t>
            </a:r>
          </a:p>
          <a:p>
            <a:r>
              <a:rPr lang="en-US"/>
              <a:t>Organization</a:t>
            </a:r>
          </a:p>
          <a:p>
            <a:r>
              <a:rPr lang="en-US"/>
              <a:t>Can’t compromise what isn’t there. </a:t>
            </a:r>
          </a:p>
          <a:p>
            <a:endParaRPr lang="en-US"/>
          </a:p>
          <a:p>
            <a:r>
              <a:rPr lang="en-US"/>
              <a:t>Great time to clean up your shared drives. </a:t>
            </a:r>
          </a:p>
          <a:p>
            <a:endParaRPr lang="en-US"/>
          </a:p>
          <a:p>
            <a:endParaRPr lang="en-US"/>
          </a:p>
          <a:p>
            <a:endParaRPr lang="en-US"/>
          </a:p>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48</a:t>
            </a:fld>
            <a:endParaRPr lang="en-US"/>
          </a:p>
        </p:txBody>
      </p:sp>
    </p:spTree>
    <p:extLst>
      <p:ext uri="{BB962C8B-B14F-4D97-AF65-F5344CB8AC3E}">
        <p14:creationId xmlns:p14="http://schemas.microsoft.com/office/powerpoint/2010/main" val="983202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49</a:t>
            </a:fld>
            <a:endParaRPr lang="en-US"/>
          </a:p>
        </p:txBody>
      </p:sp>
    </p:spTree>
    <p:extLst>
      <p:ext uri="{BB962C8B-B14F-4D97-AF65-F5344CB8AC3E}">
        <p14:creationId xmlns:p14="http://schemas.microsoft.com/office/powerpoint/2010/main" val="1724153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spin up your own google accounts. </a:t>
            </a:r>
          </a:p>
          <a:p>
            <a:endParaRPr lang="en-US"/>
          </a:p>
          <a:p>
            <a:r>
              <a:rPr lang="en-US"/>
              <a:t>I pledge not to use my own google accounts as a member of the workforce. </a:t>
            </a:r>
          </a:p>
        </p:txBody>
      </p:sp>
      <p:sp>
        <p:nvSpPr>
          <p:cNvPr id="4" name="Slide Number Placeholder 3"/>
          <p:cNvSpPr>
            <a:spLocks noGrp="1"/>
          </p:cNvSpPr>
          <p:nvPr>
            <p:ph type="sldNum" sz="quarter" idx="5"/>
          </p:nvPr>
        </p:nvSpPr>
        <p:spPr/>
        <p:txBody>
          <a:bodyPr/>
          <a:lstStyle/>
          <a:p>
            <a:fld id="{550330DC-B386-407F-A825-77F368D7AC03}" type="slidenum">
              <a:rPr lang="en-US" smtClean="0"/>
              <a:t>50</a:t>
            </a:fld>
            <a:endParaRPr lang="en-US"/>
          </a:p>
        </p:txBody>
      </p:sp>
    </p:spTree>
    <p:extLst>
      <p:ext uri="{BB962C8B-B14F-4D97-AF65-F5344CB8AC3E}">
        <p14:creationId xmlns:p14="http://schemas.microsoft.com/office/powerpoint/2010/main" val="3494016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51</a:t>
            </a:fld>
            <a:endParaRPr lang="en-US"/>
          </a:p>
        </p:txBody>
      </p:sp>
    </p:spTree>
    <p:extLst>
      <p:ext uri="{BB962C8B-B14F-4D97-AF65-F5344CB8AC3E}">
        <p14:creationId xmlns:p14="http://schemas.microsoft.com/office/powerpoint/2010/main" val="391235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information am I talking about? </a:t>
            </a:r>
          </a:p>
          <a:p>
            <a:endParaRPr lang="en-US"/>
          </a:p>
          <a:p>
            <a:r>
              <a:rPr lang="en-US"/>
              <a:t>Data Classification Definitions (policy). </a:t>
            </a:r>
          </a:p>
          <a:p>
            <a:endParaRPr lang="en-US"/>
          </a:p>
          <a:p>
            <a:r>
              <a:rPr lang="en-US"/>
              <a:t>Public- readily available information </a:t>
            </a:r>
          </a:p>
          <a:p>
            <a:r>
              <a:rPr lang="en-US"/>
              <a:t>Protected- Not readily available, but in some circumstances can be. </a:t>
            </a:r>
          </a:p>
          <a:p>
            <a:r>
              <a:rPr lang="en-US"/>
              <a:t>Confidential- Very limited disclosure, and in accordance with rules. </a:t>
            </a:r>
          </a:p>
          <a:p>
            <a:endParaRPr lang="en-US"/>
          </a:p>
          <a:p>
            <a:r>
              <a:rPr lang="en-US"/>
              <a:t>Analogy to campus buildings- you have your public spaces that anyone can pretty much show up to. You have your protected spaces that require controlled access, but generally accessible to the community (badging/identification verification), confidential spaces- very limited access need only basis. </a:t>
            </a:r>
          </a:p>
          <a:p>
            <a:endParaRPr lang="en-US"/>
          </a:p>
          <a:p>
            <a:r>
              <a:rPr lang="en-US"/>
              <a:t>Example- student records are generally confidential, and may be disclosed with consent, or by exceptions to prior written consent. </a:t>
            </a:r>
          </a:p>
          <a:p>
            <a:endParaRPr lang="en-US"/>
          </a:p>
          <a:p>
            <a:r>
              <a:rPr lang="en-US"/>
              <a:t>This example, illustrates that we need to safeguard information.</a:t>
            </a:r>
          </a:p>
          <a:p>
            <a:endParaRPr lang="en-US"/>
          </a:p>
        </p:txBody>
      </p:sp>
      <p:sp>
        <p:nvSpPr>
          <p:cNvPr id="4" name="Slide Number Placeholder 3"/>
          <p:cNvSpPr>
            <a:spLocks noGrp="1"/>
          </p:cNvSpPr>
          <p:nvPr>
            <p:ph type="sldNum" sz="quarter" idx="5"/>
          </p:nvPr>
        </p:nvSpPr>
        <p:spPr/>
        <p:txBody>
          <a:bodyPr/>
          <a:lstStyle/>
          <a:p>
            <a:fld id="{550330DC-B386-407F-A825-77F368D7AC03}" type="slidenum">
              <a:rPr lang="en-US" smtClean="0"/>
              <a:t>5</a:t>
            </a:fld>
            <a:endParaRPr lang="en-US"/>
          </a:p>
        </p:txBody>
      </p:sp>
    </p:spTree>
    <p:extLst>
      <p:ext uri="{BB962C8B-B14F-4D97-AF65-F5344CB8AC3E}">
        <p14:creationId xmlns:p14="http://schemas.microsoft.com/office/powerpoint/2010/main" val="1313040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do we practice safety?</a:t>
            </a:r>
          </a:p>
          <a:p>
            <a:r>
              <a:rPr lang="en-US"/>
              <a:t>Experiencing danger, risk, injury leads to harm… </a:t>
            </a:r>
          </a:p>
          <a:p>
            <a:r>
              <a:rPr lang="en-US"/>
              <a:t>We want to reduce the likelihood of harm. </a:t>
            </a:r>
          </a:p>
        </p:txBody>
      </p:sp>
      <p:sp>
        <p:nvSpPr>
          <p:cNvPr id="4" name="Slide Number Placeholder 3"/>
          <p:cNvSpPr>
            <a:spLocks noGrp="1"/>
          </p:cNvSpPr>
          <p:nvPr>
            <p:ph type="sldNum" sz="quarter" idx="5"/>
          </p:nvPr>
        </p:nvSpPr>
        <p:spPr/>
        <p:txBody>
          <a:bodyPr/>
          <a:lstStyle/>
          <a:p>
            <a:fld id="{550330DC-B386-407F-A825-77F368D7AC03}" type="slidenum">
              <a:rPr lang="en-US" smtClean="0"/>
              <a:t>6</a:t>
            </a:fld>
            <a:endParaRPr lang="en-US"/>
          </a:p>
        </p:txBody>
      </p:sp>
    </p:spTree>
    <p:extLst>
      <p:ext uri="{BB962C8B-B14F-4D97-AF65-F5344CB8AC3E}">
        <p14:creationId xmlns:p14="http://schemas.microsoft.com/office/powerpoint/2010/main" val="66267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do a mindfulness exercise. What are the things you did today to help stay protected from harm? What safety precautions do you practice in everyday life. Shout it out! </a:t>
            </a:r>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a:p>
            <a:endParaRPr lang="en-US"/>
          </a:p>
          <a:p>
            <a:r>
              <a:rPr lang="en-US"/>
              <a:t>Reduces the likelihood of harm… </a:t>
            </a:r>
            <a:r>
              <a:rPr lang="en-US" err="1"/>
              <a:t>minize</a:t>
            </a:r>
            <a:r>
              <a:rPr lang="en-US"/>
              <a:t> the chance of you being seriously harm. Minimize adverse. Highlight risk.. Family Feud… Survey Says…</a:t>
            </a:r>
          </a:p>
          <a:p>
            <a:endParaRPr lang="en-US"/>
          </a:p>
          <a:p>
            <a:r>
              <a:rPr lang="en-US"/>
              <a:t>In other words we have to do “Safeguarding”.. You have your own version of this!!!</a:t>
            </a:r>
          </a:p>
          <a:p>
            <a:endParaRPr lang="en-US"/>
          </a:p>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a:p>
            <a:r>
              <a:rPr lang="en-US"/>
              <a:t> </a:t>
            </a:r>
          </a:p>
        </p:txBody>
      </p:sp>
      <p:sp>
        <p:nvSpPr>
          <p:cNvPr id="4" name="Slide Number Placeholder 3"/>
          <p:cNvSpPr>
            <a:spLocks noGrp="1"/>
          </p:cNvSpPr>
          <p:nvPr>
            <p:ph type="sldNum" sz="quarter" idx="5"/>
          </p:nvPr>
        </p:nvSpPr>
        <p:spPr/>
        <p:txBody>
          <a:bodyPr/>
          <a:lstStyle/>
          <a:p>
            <a:fld id="{550330DC-B386-407F-A825-77F368D7AC03}" type="slidenum">
              <a:rPr lang="en-US" smtClean="0"/>
              <a:t>7</a:t>
            </a:fld>
            <a:endParaRPr lang="en-US"/>
          </a:p>
        </p:txBody>
      </p:sp>
    </p:spTree>
    <p:extLst>
      <p:ext uri="{BB962C8B-B14F-4D97-AF65-F5344CB8AC3E}">
        <p14:creationId xmlns:p14="http://schemas.microsoft.com/office/powerpoint/2010/main" val="3477400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 it to reduce the likelihood of harm. </a:t>
            </a:r>
          </a:p>
          <a:p>
            <a:r>
              <a:rPr lang="en-US"/>
              <a:t>Do you remember specifically when you learned this, but somehow it became common practice for you. </a:t>
            </a:r>
          </a:p>
        </p:txBody>
      </p:sp>
      <p:sp>
        <p:nvSpPr>
          <p:cNvPr id="4" name="Slide Number Placeholder 3"/>
          <p:cNvSpPr>
            <a:spLocks noGrp="1"/>
          </p:cNvSpPr>
          <p:nvPr>
            <p:ph type="sldNum" sz="quarter" idx="5"/>
          </p:nvPr>
        </p:nvSpPr>
        <p:spPr/>
        <p:txBody>
          <a:bodyPr/>
          <a:lstStyle/>
          <a:p>
            <a:fld id="{550330DC-B386-407F-A825-77F368D7AC03}" type="slidenum">
              <a:rPr lang="en-US" smtClean="0"/>
              <a:t>8</a:t>
            </a:fld>
            <a:endParaRPr lang="en-US"/>
          </a:p>
        </p:txBody>
      </p:sp>
    </p:spTree>
    <p:extLst>
      <p:ext uri="{BB962C8B-B14F-4D97-AF65-F5344CB8AC3E}">
        <p14:creationId xmlns:p14="http://schemas.microsoft.com/office/powerpoint/2010/main" val="208336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the things you did today to help stay protected from harm? What safety precautions do you practice in everyday life. Shout it out! Do you remember specifically when you learned this, but somehow it became common practice for you. </a:t>
            </a:r>
          </a:p>
          <a:p>
            <a:endParaRPr lang="en-US"/>
          </a:p>
          <a:p>
            <a:r>
              <a:rPr lang="en-US"/>
              <a:t>Let my coffee cool down. </a:t>
            </a:r>
          </a:p>
          <a:p>
            <a:endParaRPr lang="en-US"/>
          </a:p>
          <a:p>
            <a:r>
              <a:rPr lang="en-US"/>
              <a:t>We learned this at some point even if it has become something we do without even thinking about it. Because if we don’t, it can lead to danger, risk, injury. </a:t>
            </a:r>
          </a:p>
          <a:p>
            <a:endParaRPr lang="en-US"/>
          </a:p>
          <a:p>
            <a:r>
              <a:rPr lang="en-US"/>
              <a:t>Same is true for practicing cyber safety… those people in our neighborhood. We have a lot of information. Not just about personal data… sensitive research activities…. Threats that </a:t>
            </a:r>
          </a:p>
        </p:txBody>
      </p:sp>
      <p:sp>
        <p:nvSpPr>
          <p:cNvPr id="4" name="Slide Number Placeholder 3"/>
          <p:cNvSpPr>
            <a:spLocks noGrp="1"/>
          </p:cNvSpPr>
          <p:nvPr>
            <p:ph type="sldNum" sz="quarter" idx="5"/>
          </p:nvPr>
        </p:nvSpPr>
        <p:spPr/>
        <p:txBody>
          <a:bodyPr/>
          <a:lstStyle/>
          <a:p>
            <a:fld id="{550330DC-B386-407F-A825-77F368D7AC03}" type="slidenum">
              <a:rPr lang="en-US" smtClean="0"/>
              <a:t>9</a:t>
            </a:fld>
            <a:endParaRPr lang="en-US"/>
          </a:p>
        </p:txBody>
      </p:sp>
    </p:spTree>
    <p:extLst>
      <p:ext uri="{BB962C8B-B14F-4D97-AF65-F5344CB8AC3E}">
        <p14:creationId xmlns:p14="http://schemas.microsoft.com/office/powerpoint/2010/main" val="1228016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821374" y="4700763"/>
            <a:ext cx="2133600" cy="273844"/>
          </a:xfrm>
        </p:spPr>
        <p:txBody>
          <a:bodyPr/>
          <a:lstStyle/>
          <a:p>
            <a:fld id="{8ACDB3CC-F982-40F9-8DD6-BCC9AFBF44BD}" type="datetime1">
              <a:rPr lang="en-US" smtClean="0"/>
              <a:pPr/>
              <a:t>6/12/2023</a:t>
            </a:fld>
            <a:endParaRPr lang="en-US"/>
          </a:p>
        </p:txBody>
      </p:sp>
      <p:sp>
        <p:nvSpPr>
          <p:cNvPr id="6" name="Slide Number Placeholder 5"/>
          <p:cNvSpPr>
            <a:spLocks noGrp="1"/>
          </p:cNvSpPr>
          <p:nvPr>
            <p:ph type="sldNum" sz="quarter" idx="12"/>
          </p:nvPr>
        </p:nvSpPr>
        <p:spPr>
          <a:xfrm>
            <a:off x="7010400" y="4904185"/>
            <a:ext cx="2133600" cy="273844"/>
          </a:xfrm>
        </p:spPr>
        <p:txBody>
          <a:bodyPr/>
          <a:lstStyle/>
          <a:p>
            <a:fld id="{AF88E988-FB04-AB4E-BE5A-59F242AF7F7A}" type="slidenum">
              <a:rPr lang="en-US" smtClean="0"/>
              <a:t>‹#›</a:t>
            </a:fld>
            <a:endParaRPr lang="en-US"/>
          </a:p>
        </p:txBody>
      </p:sp>
      <p:pic>
        <p:nvPicPr>
          <p:cNvPr id="8" name="Picture 7">
            <a:extLst>
              <a:ext uri="{FF2B5EF4-FFF2-40B4-BE49-F238E27FC236}">
                <a16:creationId xmlns:a16="http://schemas.microsoft.com/office/drawing/2014/main" id="{BBB11D3F-0E4C-8296-3825-89174D27B262}"/>
              </a:ext>
            </a:extLst>
          </p:cNvPr>
          <p:cNvPicPr>
            <a:picLocks noChangeAspect="1"/>
          </p:cNvPicPr>
          <p:nvPr userDrawn="1"/>
        </p:nvPicPr>
        <p:blipFill rotWithShape="1">
          <a:blip r:embed="rId2"/>
          <a:srcRect t="1" r="20363" b="-13801"/>
          <a:stretch/>
        </p:blipFill>
        <p:spPr>
          <a:xfrm>
            <a:off x="248736" y="4779248"/>
            <a:ext cx="1699128" cy="195359"/>
          </a:xfrm>
          <a:prstGeom prst="rect">
            <a:avLst/>
          </a:prstGeom>
        </p:spPr>
      </p:pic>
      <p:pic>
        <p:nvPicPr>
          <p:cNvPr id="3" name="Picture 2">
            <a:extLst>
              <a:ext uri="{FF2B5EF4-FFF2-40B4-BE49-F238E27FC236}">
                <a16:creationId xmlns:a16="http://schemas.microsoft.com/office/drawing/2014/main" id="{1EFAE651-2CCA-9C04-08E8-A97B073FBFC0}"/>
              </a:ext>
            </a:extLst>
          </p:cNvPr>
          <p:cNvPicPr>
            <a:picLocks noChangeAspect="1"/>
          </p:cNvPicPr>
          <p:nvPr userDrawn="1"/>
        </p:nvPicPr>
        <p:blipFill rotWithShape="1">
          <a:blip r:embed="rId3"/>
          <a:srcRect l="78939" t="-49740" b="1"/>
          <a:stretch/>
        </p:blipFill>
        <p:spPr>
          <a:xfrm>
            <a:off x="1947864" y="4688063"/>
            <a:ext cx="480529" cy="273844"/>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31459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1656F7-E2D5-EF4D-B3EB-3635D9B80BFE}"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69818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63299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656F7-E2D5-EF4D-B3EB-3635D9B80BFE}"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033797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1656F7-E2D5-EF4D-B3EB-3635D9B80BFE}"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58469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656F7-E2D5-EF4D-B3EB-3635D9B80BFE}"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647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656F7-E2D5-EF4D-B3EB-3635D9B80BFE}"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093448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656F7-E2D5-EF4D-B3EB-3635D9B80BFE}"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113407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303725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4937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 </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947646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28348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55394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a:t>
            </a:r>
          </a:p>
        </p:txBody>
      </p:sp>
      <p:sp>
        <p:nvSpPr>
          <p:cNvPr id="3" name="Content Placeholder 2"/>
          <p:cNvSpPr>
            <a:spLocks noGrp="1"/>
          </p:cNvSpPr>
          <p:nvPr>
            <p:ph sz="half" idx="1"/>
          </p:nvPr>
        </p:nvSpPr>
        <p:spPr>
          <a:xfrm>
            <a:off x="457200" y="1244277"/>
            <a:ext cx="4038600" cy="3394075"/>
          </a:xfr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44277"/>
            <a:ext cx="4038600" cy="3394075"/>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Date Placeholder 4"/>
          <p:cNvSpPr>
            <a:spLocks noGrp="1"/>
          </p:cNvSpPr>
          <p:nvPr>
            <p:ph type="dt" sz="half" idx="10"/>
          </p:nvPr>
        </p:nvSpPr>
        <p:spPr/>
        <p:txBody>
          <a:bodyPr/>
          <a:lstStyle/>
          <a:p>
            <a:fld id="{3C30CA21-89C5-A040-B01E-D208A7FA3D8D}"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Heading</a:t>
            </a:r>
          </a:p>
        </p:txBody>
      </p:sp>
      <p:sp>
        <p:nvSpPr>
          <p:cNvPr id="3" name="Text Placeholder 2"/>
          <p:cNvSpPr>
            <a:spLocks noGrp="1"/>
          </p:cNvSpPr>
          <p:nvPr>
            <p:ph type="body" idx="1" hasCustomPrompt="1"/>
          </p:nvPr>
        </p:nvSpPr>
        <p:spPr>
          <a:xfrm>
            <a:off x="457200" y="1150938"/>
            <a:ext cx="4040188"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4" name="Content Placeholder 3"/>
          <p:cNvSpPr>
            <a:spLocks noGrp="1"/>
          </p:cNvSpPr>
          <p:nvPr>
            <p:ph sz="half" idx="2"/>
          </p:nvPr>
        </p:nvSpPr>
        <p:spPr>
          <a:xfrm>
            <a:off x="457200" y="1631950"/>
            <a:ext cx="4040188"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5" y="1150938"/>
            <a:ext cx="4041775"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6" name="Content Placeholder 5"/>
          <p:cNvSpPr>
            <a:spLocks noGrp="1"/>
          </p:cNvSpPr>
          <p:nvPr>
            <p:ph sz="quarter" idx="4"/>
          </p:nvPr>
        </p:nvSpPr>
        <p:spPr>
          <a:xfrm>
            <a:off x="4645025" y="1631950"/>
            <a:ext cx="4041775"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6/12/2023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66162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6/12/2023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5756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6/12/2023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21301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98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6/12/2023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5764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6/12/2023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07480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Heading</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6/12/2023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Lst>
  <p:txStyles>
    <p:titleStyle>
      <a:lvl1pPr algn="l"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4325" y="0"/>
            <a:ext cx="9178325" cy="120015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Heading</a:t>
            </a:r>
          </a:p>
        </p:txBody>
      </p:sp>
      <p:sp>
        <p:nvSpPr>
          <p:cNvPr id="3" name="Text Placeholder 2"/>
          <p:cNvSpPr>
            <a:spLocks noGrp="1"/>
          </p:cNvSpPr>
          <p:nvPr>
            <p:ph type="body" idx="1"/>
          </p:nvPr>
        </p:nvSpPr>
        <p:spPr>
          <a:xfrm>
            <a:off x="457200" y="1244277"/>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C30CA21-89C5-A040-B01E-D208A7FA3D8D}" type="datetimeFigureOut">
              <a:rPr lang="en-US" smtClean="0"/>
              <a:t>6/12/2023</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481"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01656F7-E2D5-EF4D-B3EB-3635D9B80BFE}" type="datetimeFigureOut">
              <a:rPr lang="en-US" smtClean="0"/>
              <a:t>6/12/2023</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B7C81B-7B5A-A644-B3E8-EC3DC39B624D}" type="slidenum">
              <a:rPr lang="en-US" smtClean="0"/>
              <a:t>‹#›</a:t>
            </a:fld>
            <a:endParaRPr lang="en-US"/>
          </a:p>
        </p:txBody>
      </p:sp>
    </p:spTree>
    <p:extLst>
      <p:ext uri="{BB962C8B-B14F-4D97-AF65-F5344CB8AC3E}">
        <p14:creationId xmlns:p14="http://schemas.microsoft.com/office/powerpoint/2010/main" val="187320349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microsoft.com/office/2017/04/relationships/track" Target="../media/track1.vtt"/><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iki.postmarketos.org/wiki/BlackBerry_Bold_Touch_9900_(blackberry-dakota)"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deviantart.com/absurdwordpreferred/art/Retro-Computer-png-158555680" TargetMode="External"/><Relationship Id="rId5" Type="http://schemas.openxmlformats.org/officeDocument/2006/relationships/image" Target="../media/image26.png"/><Relationship Id="rId4" Type="http://schemas.openxmlformats.org/officeDocument/2006/relationships/hyperlink" Target="https://www.pngall.com/download-button-pn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freesvg.org/red-flag-1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reportphishing@uconn.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Netid.uconn.edu" TargetMode="External"/><Relationship Id="rId4" Type="http://schemas.openxmlformats.org/officeDocument/2006/relationships/hyperlink" Target="mailto:techsupport@uconn.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s://openclipart.org/detail/81085/key-west---mallory---square-by-nkinkade-177733"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ollinsdictionary.com/dictionary/english/permissio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pngall.com/security-guard-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technofaq.org/posts/2019/08/hassle-free-transfer-of-large-files/"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mtctutorials.com/transparent-stuffs/download-free-subscribe-like-dislike-save-share-buttons-png-with-bell-icon/attachment/share-button-png-by-mtc-tutorials/" TargetMode="Externa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positek.net/backup-options-redux/"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pixabay.com/en/big-data-data-world-cloud-1667184/" TargetMode="Externa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hyperlink" Target="https://www.publicdomainpictures.net/en/view-image.php?image=261698&amp;picture=businessaudit-data-report" TargetMode="Externa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1.xml"/><Relationship Id="rId7" Type="http://schemas.openxmlformats.org/officeDocument/2006/relationships/notesSlide" Target="../notesSlides/notesSlide3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6.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6.xml"/><Relationship Id="rId7" Type="http://schemas.openxmlformats.org/officeDocument/2006/relationships/image" Target="../media/image4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6.xml"/><Relationship Id="rId5" Type="http://schemas.openxmlformats.org/officeDocument/2006/relationships/tags" Target="../tags/tag18.xml"/><Relationship Id="rId4" Type="http://schemas.openxmlformats.org/officeDocument/2006/relationships/tags" Target="../tags/tag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pixabay.com/en/trash-trashcan-recycle-bin-shredder-97586/"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openclipart.org/detail/13740" TargetMode="External"/><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pixabay.com/en/packing-moving-cardboard-carton-40916/" TargetMode="External"/><Relationship Id="rId5" Type="http://schemas.openxmlformats.org/officeDocument/2006/relationships/image" Target="../media/image46.png"/><Relationship Id="rId4" Type="http://schemas.openxmlformats.org/officeDocument/2006/relationships/hyperlink" Target="https://www.wallpaperflare.com/search?wallpaper=outlet" TargetMode="External"/></Relationships>
</file>

<file path=ppt/slides/_rels/slide49.xml.rels><?xml version="1.0" encoding="UTF-8" standalone="yes"?>
<Relationships xmlns="http://schemas.openxmlformats.org/package/2006/relationships"><Relationship Id="rId8" Type="http://schemas.microsoft.com/office/2017/04/relationships/track" Target="../media/track2.vtt"/><Relationship Id="rId3" Type="http://schemas.openxmlformats.org/officeDocument/2006/relationships/slideLayout" Target="../slideLayouts/slideLayout4.xml"/><Relationship Id="rId7" Type="http://schemas.openxmlformats.org/officeDocument/2006/relationships/image" Target="../media/image3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openclipart.org/detail/81085/key-west---mallory---square-by-nkinkade-177733" TargetMode="External"/><Relationship Id="rId5" Type="http://schemas.openxmlformats.org/officeDocument/2006/relationships/image" Target="../media/image32.png"/><Relationship Id="rId4" Type="http://schemas.openxmlformats.org/officeDocument/2006/relationships/notesSlide" Target="../notesSlides/notesSlide45.xml"/><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99FDC-5DF2-0299-EFEA-F6E5FC059DCD}"/>
              </a:ext>
            </a:extLst>
          </p:cNvPr>
          <p:cNvSpPr>
            <a:spLocks noGrp="1"/>
          </p:cNvSpPr>
          <p:nvPr>
            <p:ph type="title" idx="4294967295"/>
          </p:nvPr>
        </p:nvSpPr>
        <p:spPr>
          <a:xfrm>
            <a:off x="457200" y="607420"/>
            <a:ext cx="8229600" cy="857250"/>
          </a:xfrm>
        </p:spPr>
        <p:txBody>
          <a:bodyPr/>
          <a:lstStyle/>
          <a:p>
            <a:r>
              <a:rPr lang="en-US"/>
              <a:t>Cyber Safety &amp; Security</a:t>
            </a:r>
          </a:p>
        </p:txBody>
      </p:sp>
      <p:sp>
        <p:nvSpPr>
          <p:cNvPr id="5" name="Title 1"/>
          <p:cNvSpPr txBox="1">
            <a:spLocks/>
          </p:cNvSpPr>
          <p:nvPr/>
        </p:nvSpPr>
        <p:spPr>
          <a:xfrm>
            <a:off x="457200" y="1847122"/>
            <a:ext cx="8316686"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2800">
                <a:solidFill>
                  <a:schemeClr val="tx1"/>
                </a:solidFill>
              </a:rPr>
              <a:t>You Can Wear Your Hat(s)…in the Cloud(s)</a:t>
            </a:r>
          </a:p>
        </p:txBody>
      </p:sp>
      <p:sp>
        <p:nvSpPr>
          <p:cNvPr id="6" name="Title 1"/>
          <p:cNvSpPr txBox="1">
            <a:spLocks/>
          </p:cNvSpPr>
          <p:nvPr/>
        </p:nvSpPr>
        <p:spPr>
          <a:xfrm>
            <a:off x="457200" y="3086824"/>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2400">
                <a:solidFill>
                  <a:schemeClr val="bg1">
                    <a:lumMod val="50000"/>
                  </a:schemeClr>
                </a:solidFill>
              </a:rPr>
              <a:t>Laurie Neal, Information Security</a:t>
            </a:r>
          </a:p>
        </p:txBody>
      </p:sp>
    </p:spTree>
    <p:extLst>
      <p:ext uri="{BB962C8B-B14F-4D97-AF65-F5344CB8AC3E}">
        <p14:creationId xmlns:p14="http://schemas.microsoft.com/office/powerpoint/2010/main" val="4406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cyber attack vectors occurring across the globe.">
            <a:extLst>
              <a:ext uri="{FF2B5EF4-FFF2-40B4-BE49-F238E27FC236}">
                <a16:creationId xmlns:a16="http://schemas.microsoft.com/office/drawing/2014/main" id="{E9FA4861-2349-D40D-084D-0C5159BB19E5}"/>
              </a:ext>
            </a:extLst>
          </p:cNvPr>
          <p:cNvPicPr>
            <a:picLocks noChangeAspect="1"/>
          </p:cNvPicPr>
          <p:nvPr/>
        </p:nvPicPr>
        <p:blipFill>
          <a:blip r:embed="rId3"/>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A7F405E5-9B20-5C16-0D8C-61B9EC110D1A}"/>
              </a:ext>
              <a:ext uri="{C183D7F6-B498-43B3-948B-1728B52AA6E4}">
                <adec:decorative xmlns:adec="http://schemas.microsoft.com/office/drawing/2017/decorative" val="0"/>
              </a:ext>
            </a:extLst>
          </p:cNvPr>
          <p:cNvSpPr txBox="1">
            <a:spLocks noGrp="1"/>
          </p:cNvSpPr>
          <p:nvPr>
            <p:ph type="title" idx="4294967295"/>
          </p:nvPr>
        </p:nvSpPr>
        <p:spPr>
          <a:xfrm>
            <a:off x="457200" y="0"/>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a:ea typeface="+mj-ea"/>
                <a:cs typeface="Arial"/>
              </a:rPr>
              <a:t>Why Cyber Safety?</a:t>
            </a:r>
          </a:p>
        </p:txBody>
      </p:sp>
    </p:spTree>
    <p:extLst>
      <p:ext uri="{BB962C8B-B14F-4D97-AF65-F5344CB8AC3E}">
        <p14:creationId xmlns:p14="http://schemas.microsoft.com/office/powerpoint/2010/main" val="726070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825B6387-DA50-446C-A4B2-2F0398F9DA1A-" descr="Screen video capture of attacks happening in real time. ">
            <a:hlinkClick r:id="" action="ppaction://media"/>
            <a:extLst>
              <a:ext uri="{FF2B5EF4-FFF2-40B4-BE49-F238E27FC236}">
                <a16:creationId xmlns:a16="http://schemas.microsoft.com/office/drawing/2014/main" id="{5A76B7CC-61A1-C3CF-838D-EC965D6B5C5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0AA1BD6-05C5-4A85-AE06-65C4825110B1}" label="English" lang="" r:embed="rId5"/>
                        </p173:trackLst>
                      </p173:tracksInfo>
                    </p:ext>
                  </p14:extLst>
                </p14:media>
              </p:ext>
            </p:extLst>
          </p:nvPr>
        </p:nvPicPr>
        <p:blipFill>
          <a:blip r:embed="rId6"/>
          <a:stretch>
            <a:fillRect/>
          </a:stretch>
        </p:blipFill>
        <p:spPr>
          <a:xfrm>
            <a:off x="340153" y="146074"/>
            <a:ext cx="8531555" cy="4799001"/>
          </a:xfrm>
          <a:prstGeom prst="rect">
            <a:avLst/>
          </a:prstGeom>
        </p:spPr>
      </p:pic>
      <p:sp>
        <p:nvSpPr>
          <p:cNvPr id="2" name="Title 1">
            <a:extLst>
              <a:ext uri="{C183D7F6-B498-43B3-948B-1728B52AA6E4}">
                <adec:decorative xmlns:adec="http://schemas.microsoft.com/office/drawing/2017/decorative" val="0"/>
              </a:ext>
            </a:extLst>
          </p:cNvPr>
          <p:cNvSpPr>
            <a:spLocks noGrp="1"/>
          </p:cNvSpPr>
          <p:nvPr>
            <p:ph type="title"/>
          </p:nvPr>
        </p:nvSpPr>
        <p:spPr>
          <a:xfrm>
            <a:off x="457200" y="0"/>
            <a:ext cx="8229600" cy="857250"/>
          </a:xfrm>
        </p:spPr>
        <p:txBody>
          <a:bodyPr/>
          <a:lstStyle/>
          <a:p>
            <a:r>
              <a:rPr lang="en-US"/>
              <a:t>Global Cyber Attack Map</a:t>
            </a:r>
          </a:p>
        </p:txBody>
      </p:sp>
    </p:spTree>
    <p:extLst>
      <p:ext uri="{BB962C8B-B14F-4D97-AF65-F5344CB8AC3E}">
        <p14:creationId xmlns:p14="http://schemas.microsoft.com/office/powerpoint/2010/main" val="142089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Potential Harmful Outcomes</a:t>
            </a:r>
          </a:p>
        </p:txBody>
      </p:sp>
      <p:sp>
        <p:nvSpPr>
          <p:cNvPr id="3" name="Content Placeholder 2">
            <a:extLst>
              <a:ext uri="{FF2B5EF4-FFF2-40B4-BE49-F238E27FC236}">
                <a16:creationId xmlns:a16="http://schemas.microsoft.com/office/drawing/2014/main" id="{C5D0E016-4567-2C59-F7E2-FD993B8BDBF0}"/>
              </a:ext>
            </a:extLst>
          </p:cNvPr>
          <p:cNvSpPr>
            <a:spLocks noGrp="1"/>
          </p:cNvSpPr>
          <p:nvPr>
            <p:ph idx="1"/>
          </p:nvPr>
        </p:nvSpPr>
        <p:spPr>
          <a:xfrm>
            <a:off x="457200" y="1395607"/>
            <a:ext cx="8229600" cy="2629741"/>
          </a:xfrm>
        </p:spPr>
        <p:txBody>
          <a:bodyPr numCol="2">
            <a:normAutofit fontScale="92500" lnSpcReduction="20000"/>
          </a:bodyPr>
          <a:lstStyle/>
          <a:p>
            <a:pPr algn="l"/>
            <a:r>
              <a:rPr lang="en-US" sz="3500">
                <a:solidFill>
                  <a:srgbClr val="202124"/>
                </a:solidFill>
                <a:latin typeface="Arial" panose="020B0604020202020204" pitchFamily="34" charset="0"/>
                <a:cs typeface="Arial" panose="020B0604020202020204" pitchFamily="34" charset="0"/>
              </a:rPr>
              <a:t>Data Subjects</a:t>
            </a:r>
          </a:p>
          <a:p>
            <a:pPr lvl="1"/>
            <a:r>
              <a:rPr lang="en-US" sz="3500" b="0" i="0">
                <a:solidFill>
                  <a:srgbClr val="202124"/>
                </a:solidFill>
                <a:effectLst/>
                <a:latin typeface="Arial" panose="020B0604020202020204" pitchFamily="34" charset="0"/>
                <a:cs typeface="Arial" panose="020B0604020202020204" pitchFamily="34" charset="0"/>
              </a:rPr>
              <a:t>Financial</a:t>
            </a:r>
            <a:endParaRPr lang="en-US" sz="3500">
              <a:solidFill>
                <a:srgbClr val="202124"/>
              </a:solidFill>
              <a:latin typeface="Arial" panose="020B0604020202020204" pitchFamily="34" charset="0"/>
              <a:cs typeface="Arial" panose="020B0604020202020204" pitchFamily="34" charset="0"/>
            </a:endParaRPr>
          </a:p>
          <a:p>
            <a:pPr lvl="1"/>
            <a:r>
              <a:rPr lang="en-US" sz="3500" b="0" i="0">
                <a:solidFill>
                  <a:srgbClr val="202124"/>
                </a:solidFill>
                <a:effectLst/>
                <a:latin typeface="Arial" panose="020B0604020202020204" pitchFamily="34" charset="0"/>
                <a:cs typeface="Arial" panose="020B0604020202020204" pitchFamily="34" charset="0"/>
              </a:rPr>
              <a:t>Emotional</a:t>
            </a:r>
          </a:p>
          <a:p>
            <a:pPr lvl="1"/>
            <a:r>
              <a:rPr lang="en-US" sz="3500" b="0" i="0">
                <a:solidFill>
                  <a:srgbClr val="202124"/>
                </a:solidFill>
                <a:effectLst/>
                <a:latin typeface="Arial" panose="020B0604020202020204" pitchFamily="34" charset="0"/>
                <a:cs typeface="Arial" panose="020B0604020202020204" pitchFamily="34" charset="0"/>
              </a:rPr>
              <a:t>Physical</a:t>
            </a:r>
          </a:p>
          <a:p>
            <a:endParaRPr lang="en-US" sz="3500">
              <a:solidFill>
                <a:srgbClr val="202124"/>
              </a:solidFill>
              <a:latin typeface="Arial" panose="020B0604020202020204" pitchFamily="34" charset="0"/>
              <a:cs typeface="Arial" panose="020B0604020202020204" pitchFamily="34" charset="0"/>
            </a:endParaRPr>
          </a:p>
          <a:p>
            <a:r>
              <a:rPr lang="en-US" sz="3500">
                <a:solidFill>
                  <a:srgbClr val="202124"/>
                </a:solidFill>
                <a:latin typeface="Arial" panose="020B0604020202020204" pitchFamily="34" charset="0"/>
                <a:cs typeface="Arial" panose="020B0604020202020204" pitchFamily="34" charset="0"/>
              </a:rPr>
              <a:t>Institutional</a:t>
            </a:r>
          </a:p>
          <a:p>
            <a:pPr lvl="1"/>
            <a:r>
              <a:rPr lang="en-US" sz="3500" b="0" i="0">
                <a:solidFill>
                  <a:srgbClr val="202124"/>
                </a:solidFill>
                <a:effectLst/>
                <a:latin typeface="Arial" panose="020B0604020202020204" pitchFamily="34" charset="0"/>
                <a:cs typeface="Arial" panose="020B0604020202020204" pitchFamily="34" charset="0"/>
              </a:rPr>
              <a:t>Financial</a:t>
            </a:r>
          </a:p>
          <a:p>
            <a:pPr lvl="1"/>
            <a:r>
              <a:rPr lang="en-US" sz="3500" b="0" i="0">
                <a:solidFill>
                  <a:srgbClr val="202124"/>
                </a:solidFill>
                <a:effectLst/>
                <a:latin typeface="Arial" panose="020B0604020202020204" pitchFamily="34" charset="0"/>
                <a:cs typeface="Arial" panose="020B0604020202020204" pitchFamily="34" charset="0"/>
              </a:rPr>
              <a:t>Reputational</a:t>
            </a:r>
          </a:p>
          <a:p>
            <a:pPr lvl="1"/>
            <a:r>
              <a:rPr lang="en-US" sz="3500" b="0" i="0">
                <a:solidFill>
                  <a:srgbClr val="202124"/>
                </a:solidFill>
                <a:effectLst/>
                <a:latin typeface="Arial" panose="020B0604020202020204" pitchFamily="34" charset="0"/>
                <a:cs typeface="Arial" panose="020B0604020202020204" pitchFamily="34" charset="0"/>
              </a:rPr>
              <a:t>Loss of Proprietary Info</a:t>
            </a:r>
          </a:p>
          <a:p>
            <a:pPr lvl="1"/>
            <a:endParaRPr lang="en-US" sz="3200" b="0" i="0">
              <a:solidFill>
                <a:srgbClr val="202124"/>
              </a:solidFill>
              <a:effectLst/>
              <a:latin typeface="Roboto" panose="02000000000000000000" pitchFamily="2" charset="0"/>
            </a:endParaRPr>
          </a:p>
        </p:txBody>
      </p:sp>
      <p:sp>
        <p:nvSpPr>
          <p:cNvPr id="7" name="TextBox 6">
            <a:extLst>
              <a:ext uri="{FF2B5EF4-FFF2-40B4-BE49-F238E27FC236}">
                <a16:creationId xmlns:a16="http://schemas.microsoft.com/office/drawing/2014/main" id="{B1184D5D-C934-5E90-E927-017022FA44C7}"/>
              </a:ext>
            </a:extLst>
          </p:cNvPr>
          <p:cNvSpPr txBox="1"/>
          <p:nvPr/>
        </p:nvSpPr>
        <p:spPr>
          <a:xfrm>
            <a:off x="837726" y="4066525"/>
            <a:ext cx="765313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Help prevent harm with cyber safety practices!</a:t>
            </a:r>
          </a:p>
        </p:txBody>
      </p:sp>
    </p:spTree>
    <p:extLst>
      <p:ext uri="{BB962C8B-B14F-4D97-AF65-F5344CB8AC3E}">
        <p14:creationId xmlns:p14="http://schemas.microsoft.com/office/powerpoint/2010/main" val="38608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Lock Screen on Windows</a:t>
            </a:r>
          </a:p>
        </p:txBody>
      </p:sp>
      <p:grpSp>
        <p:nvGrpSpPr>
          <p:cNvPr id="10" name="Group 9" descr="Picture of Microsoft Keyboard with Microsoft key and &quot;L&quot; circled to show what keys to use when locking the keyboard.">
            <a:extLst>
              <a:ext uri="{FF2B5EF4-FFF2-40B4-BE49-F238E27FC236}">
                <a16:creationId xmlns:a16="http://schemas.microsoft.com/office/drawing/2014/main" id="{C75614AA-8B06-F046-FB31-B90370819CD9}"/>
              </a:ext>
            </a:extLst>
          </p:cNvPr>
          <p:cNvGrpSpPr/>
          <p:nvPr/>
        </p:nvGrpSpPr>
        <p:grpSpPr>
          <a:xfrm>
            <a:off x="457200" y="1941522"/>
            <a:ext cx="8131345" cy="3201978"/>
            <a:chOff x="457200" y="1941522"/>
            <a:chExt cx="8131345" cy="3201978"/>
          </a:xfrm>
        </p:grpSpPr>
        <p:pic>
          <p:nvPicPr>
            <p:cNvPr id="1034" name="Picture 10" descr="Zoom in on Front Zoom. Microsoft - Designer Compact Wireless Keyboard - Matte Black.">
              <a:extLst>
                <a:ext uri="{FF2B5EF4-FFF2-40B4-BE49-F238E27FC236}">
                  <a16:creationId xmlns:a16="http://schemas.microsoft.com/office/drawing/2014/main" id="{C5A050C7-A35E-9FD0-522B-65ECDB432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1522"/>
              <a:ext cx="8131345" cy="316783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7A89F24-03D8-AD24-137F-D084E0D377F4}"/>
                </a:ext>
              </a:extLst>
            </p:cNvPr>
            <p:cNvSpPr/>
            <p:nvPr/>
          </p:nvSpPr>
          <p:spPr>
            <a:xfrm>
              <a:off x="1637004" y="4408751"/>
              <a:ext cx="773723" cy="734749"/>
            </a:xfrm>
            <a:prstGeom prst="ellipse">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357AA21-9BF0-1B94-6DCB-5F0D4D57A08F}"/>
                </a:ext>
              </a:extLst>
            </p:cNvPr>
            <p:cNvSpPr/>
            <p:nvPr/>
          </p:nvSpPr>
          <p:spPr>
            <a:xfrm>
              <a:off x="5571825" y="3303410"/>
              <a:ext cx="773723" cy="734749"/>
            </a:xfrm>
            <a:prstGeom prst="ellipse">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12679DD5-1CB2-920D-C470-06149C1B8057}"/>
              </a:ext>
              <a:ext uri="{C183D7F6-B498-43B3-948B-1728B52AA6E4}">
                <adec:decorative xmlns:adec="http://schemas.microsoft.com/office/drawing/2017/decorative" val="1"/>
              </a:ext>
            </a:extLst>
          </p:cNvPr>
          <p:cNvGrpSpPr/>
          <p:nvPr/>
        </p:nvGrpSpPr>
        <p:grpSpPr>
          <a:xfrm>
            <a:off x="3855927" y="1356747"/>
            <a:ext cx="1162844" cy="584775"/>
            <a:chOff x="3855927" y="1356747"/>
            <a:chExt cx="1162844" cy="584775"/>
          </a:xfrm>
        </p:grpSpPr>
        <p:pic>
          <p:nvPicPr>
            <p:cNvPr id="8" name="Picture 7" descr="Windows Icon (4 colorful quadrilaterals together to make one).  ">
              <a:extLst>
                <a:ext uri="{FF2B5EF4-FFF2-40B4-BE49-F238E27FC236}">
                  <a16:creationId xmlns:a16="http://schemas.microsoft.com/office/drawing/2014/main" id="{D8ACACBB-237A-B117-1F9A-9F29043D15B7}"/>
                </a:ext>
              </a:extLst>
            </p:cNvPr>
            <p:cNvPicPr>
              <a:picLocks noChangeAspect="1"/>
            </p:cNvPicPr>
            <p:nvPr/>
          </p:nvPicPr>
          <p:blipFill>
            <a:blip r:embed="rId4"/>
            <a:stretch>
              <a:fillRect/>
            </a:stretch>
          </p:blipFill>
          <p:spPr>
            <a:xfrm>
              <a:off x="3855927" y="1356747"/>
              <a:ext cx="584775" cy="584775"/>
            </a:xfrm>
            <a:prstGeom prst="rect">
              <a:avLst/>
            </a:prstGeom>
          </p:spPr>
        </p:pic>
        <p:sp>
          <p:nvSpPr>
            <p:cNvPr id="9" name="TextBox 8">
              <a:extLst>
                <a:ext uri="{FF2B5EF4-FFF2-40B4-BE49-F238E27FC236}">
                  <a16:creationId xmlns:a16="http://schemas.microsoft.com/office/drawing/2014/main" id="{74D56349-1255-3BA7-C8F9-7190A1FE19DC}"/>
                </a:ext>
              </a:extLst>
            </p:cNvPr>
            <p:cNvSpPr txBox="1"/>
            <p:nvPr/>
          </p:nvSpPr>
          <p:spPr>
            <a:xfrm>
              <a:off x="4440702" y="1356747"/>
              <a:ext cx="578069" cy="584775"/>
            </a:xfrm>
            <a:prstGeom prst="rect">
              <a:avLst/>
            </a:prstGeom>
            <a:noFill/>
          </p:spPr>
          <p:txBody>
            <a:bodyPr wrap="squar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L</a:t>
              </a:r>
            </a:p>
          </p:txBody>
        </p:sp>
      </p:grpSp>
    </p:spTree>
    <p:extLst>
      <p:ext uri="{BB962C8B-B14F-4D97-AF65-F5344CB8AC3E}">
        <p14:creationId xmlns:p14="http://schemas.microsoft.com/office/powerpoint/2010/main" val="211168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400" b="0" i="0">
                <a:solidFill>
                  <a:schemeClr val="bg1"/>
                </a:solidFill>
                <a:effectLst/>
                <a:latin typeface="Arial" panose="020B0604020202020204" pitchFamily="34" charset="0"/>
                <a:cs typeface="Arial" panose="020B0604020202020204" pitchFamily="34" charset="0"/>
              </a:rPr>
              <a:t>Lock Screen on Apple</a:t>
            </a:r>
          </a:p>
        </p:txBody>
      </p:sp>
      <p:sp>
        <p:nvSpPr>
          <p:cNvPr id="7" name="TextBox 6">
            <a:extLst>
              <a:ext uri="{FF2B5EF4-FFF2-40B4-BE49-F238E27FC236}">
                <a16:creationId xmlns:a16="http://schemas.microsoft.com/office/drawing/2014/main" id="{B3180DBF-708C-AE39-0384-3294F9CE92CF}"/>
              </a:ext>
              <a:ext uri="{C183D7F6-B498-43B3-948B-1728B52AA6E4}">
                <adec:decorative xmlns:adec="http://schemas.microsoft.com/office/drawing/2017/decorative" val="1"/>
              </a:ext>
            </a:extLst>
          </p:cNvPr>
          <p:cNvSpPr txBox="1"/>
          <p:nvPr/>
        </p:nvSpPr>
        <p:spPr>
          <a:xfrm>
            <a:off x="3432475" y="1313566"/>
            <a:ext cx="1587062" cy="923330"/>
          </a:xfrm>
          <a:prstGeom prst="rect">
            <a:avLst/>
          </a:prstGeom>
          <a:noFill/>
        </p:spPr>
        <p:txBody>
          <a:bodyPr wrap="square" rtlCol="0">
            <a:spAutoFit/>
          </a:bodyPr>
          <a:lstStyle/>
          <a:p>
            <a:r>
              <a:rPr lang="en-US" sz="3600" i="0">
                <a:solidFill>
                  <a:srgbClr val="202124"/>
                </a:solidFill>
                <a:effectLst/>
                <a:latin typeface="Roboto" panose="02000000000000000000" pitchFamily="2" charset="0"/>
                <a:ea typeface="Roboto" panose="02000000000000000000" pitchFamily="2" charset="0"/>
                <a:cs typeface="Roboto" panose="02000000000000000000" pitchFamily="2" charset="0"/>
              </a:rPr>
              <a:t>^ </a:t>
            </a:r>
            <a:r>
              <a:rPr lang="en-US" sz="3200" i="0">
                <a:solidFill>
                  <a:srgbClr val="202124"/>
                </a:solidFill>
                <a:effectLst/>
                <a:latin typeface="Roboto" panose="02000000000000000000" pitchFamily="2" charset="0"/>
                <a:ea typeface="Roboto" panose="02000000000000000000" pitchFamily="2" charset="0"/>
                <a:cs typeface="Roboto" panose="02000000000000000000" pitchFamily="2" charset="0"/>
              </a:rPr>
              <a:t> </a:t>
            </a:r>
            <a:r>
              <a:rPr lang="en-US" sz="3200">
                <a:latin typeface="Roboto" panose="02000000000000000000" pitchFamily="2" charset="0"/>
                <a:ea typeface="Roboto" panose="02000000000000000000" pitchFamily="2" charset="0"/>
                <a:cs typeface="Roboto" panose="02000000000000000000" pitchFamily="2" charset="0"/>
              </a:rPr>
              <a:t>⌘</a:t>
            </a:r>
            <a:r>
              <a:rPr lang="en-US" sz="3200" i="0">
                <a:solidFill>
                  <a:srgbClr val="202124"/>
                </a:solidFill>
                <a:effectLst/>
                <a:latin typeface="Roboto" panose="02000000000000000000" pitchFamily="2" charset="0"/>
                <a:ea typeface="Roboto" panose="02000000000000000000" pitchFamily="2" charset="0"/>
                <a:cs typeface="Roboto" panose="02000000000000000000" pitchFamily="2" charset="0"/>
              </a:rPr>
              <a:t> Q</a:t>
            </a:r>
          </a:p>
          <a:p>
            <a:endParaRPr lang="en-US"/>
          </a:p>
        </p:txBody>
      </p:sp>
      <p:grpSp>
        <p:nvGrpSpPr>
          <p:cNvPr id="8" name="Group 7" descr="Picture of Apple Keyboard with control, command, and &quot;Q&quot; characters circled to show what keys to use when locking the keyboard.">
            <a:extLst>
              <a:ext uri="{FF2B5EF4-FFF2-40B4-BE49-F238E27FC236}">
                <a16:creationId xmlns:a16="http://schemas.microsoft.com/office/drawing/2014/main" id="{A9A20905-A58D-C5CD-6FD2-B1CAB17ACB07}"/>
              </a:ext>
            </a:extLst>
          </p:cNvPr>
          <p:cNvGrpSpPr/>
          <p:nvPr/>
        </p:nvGrpSpPr>
        <p:grpSpPr>
          <a:xfrm>
            <a:off x="237664" y="2236896"/>
            <a:ext cx="8560870" cy="2459294"/>
            <a:chOff x="237664" y="2236896"/>
            <a:chExt cx="8560870" cy="2459294"/>
          </a:xfrm>
        </p:grpSpPr>
        <p:pic>
          <p:nvPicPr>
            <p:cNvPr id="1026" name="Picture 2">
              <a:extLst>
                <a:ext uri="{FF2B5EF4-FFF2-40B4-BE49-F238E27FC236}">
                  <a16:creationId xmlns:a16="http://schemas.microsoft.com/office/drawing/2014/main" id="{A1D65B28-7165-DACB-6A16-8F60A1502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66" y="2236896"/>
              <a:ext cx="8453068" cy="235284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2E6EC758-A43E-72BC-7802-8A4A5ECDAF2B}"/>
                </a:ext>
              </a:extLst>
            </p:cNvPr>
            <p:cNvSpPr/>
            <p:nvPr/>
          </p:nvSpPr>
          <p:spPr>
            <a:xfrm>
              <a:off x="237664" y="3935176"/>
              <a:ext cx="773723" cy="734749"/>
            </a:xfrm>
            <a:prstGeom prst="ellipse">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sp>
          <p:nvSpPr>
            <p:cNvPr id="5" name="Oval 4">
              <a:extLst>
                <a:ext uri="{FF2B5EF4-FFF2-40B4-BE49-F238E27FC236}">
                  <a16:creationId xmlns:a16="http://schemas.microsoft.com/office/drawing/2014/main" id="{30DE996E-10E9-868C-899C-313B343B3EA4}"/>
                </a:ext>
              </a:extLst>
            </p:cNvPr>
            <p:cNvSpPr/>
            <p:nvPr/>
          </p:nvSpPr>
          <p:spPr>
            <a:xfrm>
              <a:off x="1380748" y="3961441"/>
              <a:ext cx="773723" cy="734749"/>
            </a:xfrm>
            <a:prstGeom prst="ellipse">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sp>
          <p:nvSpPr>
            <p:cNvPr id="6" name="Oval 5">
              <a:extLst>
                <a:ext uri="{FF2B5EF4-FFF2-40B4-BE49-F238E27FC236}">
                  <a16:creationId xmlns:a16="http://schemas.microsoft.com/office/drawing/2014/main" id="{4A3D90E5-8888-A5C8-8971-AA05FC9B4F8B}"/>
                </a:ext>
              </a:extLst>
            </p:cNvPr>
            <p:cNvSpPr/>
            <p:nvPr/>
          </p:nvSpPr>
          <p:spPr>
            <a:xfrm>
              <a:off x="760846" y="2903574"/>
              <a:ext cx="773723" cy="734749"/>
            </a:xfrm>
            <a:prstGeom prst="ellipse">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ysClr val="windowText" lastClr="000000"/>
                </a:solidFill>
              </a:endParaRPr>
            </a:p>
          </p:txBody>
        </p:sp>
      </p:grpSp>
    </p:spTree>
    <p:extLst>
      <p:ext uri="{BB962C8B-B14F-4D97-AF65-F5344CB8AC3E}">
        <p14:creationId xmlns:p14="http://schemas.microsoft.com/office/powerpoint/2010/main" val="24134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6375"/>
            <a:ext cx="8472791" cy="857250"/>
          </a:xfrm>
        </p:spPr>
        <p:txBody>
          <a:bodyPr>
            <a:normAutofit/>
          </a:bodyPr>
          <a:lstStyle/>
          <a:p>
            <a:r>
              <a:rPr lang="en-US"/>
              <a:t>Authentication Tips</a:t>
            </a:r>
          </a:p>
        </p:txBody>
      </p:sp>
      <p:sp>
        <p:nvSpPr>
          <p:cNvPr id="3" name="Content Placeholder 2">
            <a:extLst>
              <a:ext uri="{FF2B5EF4-FFF2-40B4-BE49-F238E27FC236}">
                <a16:creationId xmlns:a16="http://schemas.microsoft.com/office/drawing/2014/main" id="{D300A2A2-7770-143E-2C99-F665B9AEEEDA}"/>
              </a:ext>
            </a:extLst>
          </p:cNvPr>
          <p:cNvSpPr>
            <a:spLocks noGrp="1"/>
          </p:cNvSpPr>
          <p:nvPr>
            <p:ph idx="1"/>
          </p:nvPr>
        </p:nvSpPr>
        <p:spPr>
          <a:xfrm>
            <a:off x="457199" y="1395607"/>
            <a:ext cx="8472792" cy="2512159"/>
          </a:xfrm>
        </p:spPr>
        <p:txBody>
          <a:bodyPr>
            <a:normAutofit/>
          </a:bodyPr>
          <a:lstStyle/>
          <a:p>
            <a:pPr lvl="1"/>
            <a:r>
              <a:rPr lang="en-US" sz="3200" b="0" i="0">
                <a:solidFill>
                  <a:srgbClr val="202124"/>
                </a:solidFill>
                <a:effectLst/>
                <a:latin typeface="Roboto" panose="02000000000000000000" pitchFamily="2" charset="0"/>
              </a:rPr>
              <a:t>Long “Passphrases” </a:t>
            </a:r>
          </a:p>
          <a:p>
            <a:pPr lvl="1"/>
            <a:r>
              <a:rPr lang="en-US" sz="3200" b="0" i="0">
                <a:solidFill>
                  <a:srgbClr val="202124"/>
                </a:solidFill>
                <a:effectLst/>
                <a:latin typeface="Roboto" panose="02000000000000000000" pitchFamily="2" charset="0"/>
              </a:rPr>
              <a:t>Password Managers</a:t>
            </a:r>
          </a:p>
          <a:p>
            <a:pPr lvl="1"/>
            <a:r>
              <a:rPr lang="en-US" sz="3200">
                <a:solidFill>
                  <a:srgbClr val="202124"/>
                </a:solidFill>
                <a:latin typeface="Roboto" panose="02000000000000000000" pitchFamily="2" charset="0"/>
              </a:rPr>
              <a:t>Phone Locks</a:t>
            </a:r>
            <a:endParaRPr lang="en-US" sz="3200" b="0" i="0">
              <a:solidFill>
                <a:srgbClr val="202124"/>
              </a:solidFill>
              <a:effectLst/>
              <a:latin typeface="Roboto" panose="02000000000000000000" pitchFamily="2" charset="0"/>
            </a:endParaRPr>
          </a:p>
          <a:p>
            <a:pPr lvl="1"/>
            <a:r>
              <a:rPr lang="en-US" sz="3200">
                <a:solidFill>
                  <a:srgbClr val="202124"/>
                </a:solidFill>
                <a:latin typeface="Roboto" panose="02000000000000000000" pitchFamily="2" charset="0"/>
              </a:rPr>
              <a:t>Multifactor Authentication</a:t>
            </a:r>
          </a:p>
        </p:txBody>
      </p:sp>
    </p:spTree>
    <p:extLst>
      <p:ext uri="{BB962C8B-B14F-4D97-AF65-F5344CB8AC3E}">
        <p14:creationId xmlns:p14="http://schemas.microsoft.com/office/powerpoint/2010/main" val="4223421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6375"/>
            <a:ext cx="8472791" cy="857250"/>
          </a:xfrm>
        </p:spPr>
        <p:txBody>
          <a:bodyPr>
            <a:normAutofit/>
          </a:bodyPr>
          <a:lstStyle/>
          <a:p>
            <a:r>
              <a:rPr lang="en-US"/>
              <a:t>Authentication Tips cont.</a:t>
            </a:r>
          </a:p>
        </p:txBody>
      </p:sp>
      <p:sp>
        <p:nvSpPr>
          <p:cNvPr id="3" name="Content Placeholder 2">
            <a:extLst>
              <a:ext uri="{FF2B5EF4-FFF2-40B4-BE49-F238E27FC236}">
                <a16:creationId xmlns:a16="http://schemas.microsoft.com/office/drawing/2014/main" id="{D300A2A2-7770-143E-2C99-F665B9AEEEDA}"/>
              </a:ext>
            </a:extLst>
          </p:cNvPr>
          <p:cNvSpPr>
            <a:spLocks noGrp="1"/>
          </p:cNvSpPr>
          <p:nvPr>
            <p:ph idx="1"/>
          </p:nvPr>
        </p:nvSpPr>
        <p:spPr>
          <a:xfrm>
            <a:off x="457199" y="1395607"/>
            <a:ext cx="8472792" cy="2512159"/>
          </a:xfrm>
        </p:spPr>
        <p:txBody>
          <a:bodyPr>
            <a:normAutofit/>
          </a:bodyPr>
          <a:lstStyle/>
          <a:p>
            <a:pPr lvl="1"/>
            <a:r>
              <a:rPr lang="en-US" sz="3200" b="1" i="0">
                <a:solidFill>
                  <a:srgbClr val="202124"/>
                </a:solidFill>
                <a:effectLst/>
                <a:latin typeface="Roboto" panose="02000000000000000000" pitchFamily="2" charset="0"/>
              </a:rPr>
              <a:t>Long “Passphrases” </a:t>
            </a:r>
          </a:p>
          <a:p>
            <a:pPr lvl="1"/>
            <a:r>
              <a:rPr lang="en-US" sz="3200" b="0" i="0">
                <a:solidFill>
                  <a:schemeClr val="bg1">
                    <a:lumMod val="85000"/>
                  </a:schemeClr>
                </a:solidFill>
                <a:effectLst/>
                <a:latin typeface="Roboto" panose="02000000000000000000" pitchFamily="2" charset="0"/>
              </a:rPr>
              <a:t>Password Managers</a:t>
            </a:r>
          </a:p>
          <a:p>
            <a:pPr lvl="1"/>
            <a:r>
              <a:rPr lang="en-US" sz="3200">
                <a:solidFill>
                  <a:schemeClr val="bg1">
                    <a:lumMod val="85000"/>
                  </a:schemeClr>
                </a:solidFill>
                <a:latin typeface="Roboto" panose="02000000000000000000" pitchFamily="2" charset="0"/>
              </a:rPr>
              <a:t>Phone Locks</a:t>
            </a:r>
            <a:endParaRPr lang="en-US" sz="3200" b="0" i="0">
              <a:solidFill>
                <a:schemeClr val="bg1">
                  <a:lumMod val="85000"/>
                </a:schemeClr>
              </a:solidFill>
              <a:effectLst/>
              <a:latin typeface="Roboto" panose="02000000000000000000" pitchFamily="2" charset="0"/>
            </a:endParaRPr>
          </a:p>
          <a:p>
            <a:pPr lvl="1"/>
            <a:r>
              <a:rPr lang="en-US" sz="3200">
                <a:solidFill>
                  <a:schemeClr val="bg1">
                    <a:lumMod val="85000"/>
                  </a:schemeClr>
                </a:solidFill>
                <a:latin typeface="Roboto" panose="02000000000000000000" pitchFamily="2" charset="0"/>
              </a:rPr>
              <a:t>Multifactor Authentication</a:t>
            </a:r>
          </a:p>
        </p:txBody>
      </p:sp>
      <p:sp>
        <p:nvSpPr>
          <p:cNvPr id="4" name="TextBox 3">
            <a:extLst>
              <a:ext uri="{FF2B5EF4-FFF2-40B4-BE49-F238E27FC236}">
                <a16:creationId xmlns:a16="http://schemas.microsoft.com/office/drawing/2014/main" id="{14CC9FBB-2445-AF31-5709-F5FDB29AAFA3}"/>
              </a:ext>
            </a:extLst>
          </p:cNvPr>
          <p:cNvSpPr txBox="1"/>
          <p:nvPr/>
        </p:nvSpPr>
        <p:spPr>
          <a:xfrm>
            <a:off x="914400" y="3983018"/>
            <a:ext cx="7402286" cy="954107"/>
          </a:xfrm>
          <a:prstGeom prst="rect">
            <a:avLst/>
          </a:prstGeom>
          <a:noFill/>
        </p:spPr>
        <p:txBody>
          <a:bodyPr wrap="square" rtlCol="0">
            <a:spAutoFit/>
          </a:bodyPr>
          <a:lstStyle/>
          <a:p>
            <a:pPr algn="l"/>
            <a:r>
              <a:rPr lang="en-US" sz="2800" b="0" i="0">
                <a:solidFill>
                  <a:srgbClr val="202124"/>
                </a:solidFill>
                <a:effectLst/>
                <a:latin typeface="Arial" panose="020B0604020202020204" pitchFamily="34" charset="0"/>
                <a:cs typeface="Arial" panose="020B0604020202020204" pitchFamily="34" charset="0"/>
              </a:rPr>
              <a:t>“A string of words that must be used to gain access to a computer system or service.”</a:t>
            </a:r>
          </a:p>
        </p:txBody>
      </p:sp>
    </p:spTree>
    <p:extLst>
      <p:ext uri="{BB962C8B-B14F-4D97-AF65-F5344CB8AC3E}">
        <p14:creationId xmlns:p14="http://schemas.microsoft.com/office/powerpoint/2010/main" val="241422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Passphrases</a:t>
            </a:r>
          </a:p>
        </p:txBody>
      </p:sp>
      <p:pic>
        <p:nvPicPr>
          <p:cNvPr id="1026" name="Picture 2">
            <a:extLst>
              <a:ext uri="{FF2B5EF4-FFF2-40B4-BE49-F238E27FC236}">
                <a16:creationId xmlns:a16="http://schemas.microsoft.com/office/drawing/2014/main" id="{B19B63A6-C5B7-1570-2DAA-84363FDCC6D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22" y="1275126"/>
            <a:ext cx="4630557" cy="376770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81F6801-CF3C-8AFA-E49C-FE6441F87BC6}"/>
              </a:ext>
            </a:extLst>
          </p:cNvPr>
          <p:cNvSpPr>
            <a:spLocks noGrp="1"/>
          </p:cNvSpPr>
          <p:nvPr>
            <p:ph idx="1"/>
          </p:nvPr>
        </p:nvSpPr>
        <p:spPr>
          <a:xfrm>
            <a:off x="5325668" y="2281891"/>
            <a:ext cx="3720010" cy="1068203"/>
          </a:xfrm>
        </p:spPr>
        <p:txBody>
          <a:bodyPr>
            <a:normAutofit/>
          </a:bodyPr>
          <a:lstStyle/>
          <a:p>
            <a:pPr marL="0" indent="0" algn="l">
              <a:buNone/>
            </a:pPr>
            <a:r>
              <a:rPr lang="en-US" sz="3200">
                <a:solidFill>
                  <a:srgbClr val="202124"/>
                </a:solidFill>
                <a:latin typeface="Roboto" panose="02000000000000000000" pitchFamily="2" charset="0"/>
              </a:rPr>
              <a:t>Passphrases= Easier &amp; Stronger!</a:t>
            </a:r>
          </a:p>
        </p:txBody>
      </p:sp>
    </p:spTree>
    <p:extLst>
      <p:ext uri="{BB962C8B-B14F-4D97-AF65-F5344CB8AC3E}">
        <p14:creationId xmlns:p14="http://schemas.microsoft.com/office/powerpoint/2010/main" val="656636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Software Updates</a:t>
            </a:r>
          </a:p>
        </p:txBody>
      </p:sp>
      <p:sp>
        <p:nvSpPr>
          <p:cNvPr id="7" name="Content Placeholder 2">
            <a:extLst>
              <a:ext uri="{FF2B5EF4-FFF2-40B4-BE49-F238E27FC236}">
                <a16:creationId xmlns:a16="http://schemas.microsoft.com/office/drawing/2014/main" id="{BB763940-425F-01FE-E912-3F6E3D013E50}"/>
              </a:ext>
            </a:extLst>
          </p:cNvPr>
          <p:cNvSpPr txBox="1">
            <a:spLocks/>
          </p:cNvSpPr>
          <p:nvPr/>
        </p:nvSpPr>
        <p:spPr>
          <a:xfrm>
            <a:off x="174169" y="1577943"/>
            <a:ext cx="6422574" cy="18484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a:solidFill>
                  <a:srgbClr val="202124"/>
                </a:solidFill>
                <a:latin typeface="Roboto" panose="02000000000000000000" pitchFamily="2" charset="0"/>
              </a:rPr>
              <a:t>Accept your Software Updates!</a:t>
            </a:r>
          </a:p>
          <a:p>
            <a:pPr lvl="1"/>
            <a:r>
              <a:rPr lang="en-US" sz="3200">
                <a:solidFill>
                  <a:srgbClr val="202124"/>
                </a:solidFill>
                <a:latin typeface="Roboto" panose="02000000000000000000" pitchFamily="2" charset="0"/>
              </a:rPr>
              <a:t>Includes security patches.</a:t>
            </a:r>
          </a:p>
          <a:p>
            <a:pPr lvl="1"/>
            <a:r>
              <a:rPr lang="en-US" sz="3200">
                <a:solidFill>
                  <a:srgbClr val="202124"/>
                </a:solidFill>
                <a:latin typeface="Roboto" panose="02000000000000000000" pitchFamily="2" charset="0"/>
              </a:rPr>
              <a:t>Be proactive (or get stuck). </a:t>
            </a:r>
          </a:p>
        </p:txBody>
      </p:sp>
      <p:pic>
        <p:nvPicPr>
          <p:cNvPr id="6" name="Picture 5" descr="Screenshot of Software update notifications on Windows machine. ">
            <a:extLst>
              <a:ext uri="{FF2B5EF4-FFF2-40B4-BE49-F238E27FC236}">
                <a16:creationId xmlns:a16="http://schemas.microsoft.com/office/drawing/2014/main" id="{A1791300-BD67-8B98-EDD5-EBBCDF9407FA}"/>
              </a:ext>
            </a:extLst>
          </p:cNvPr>
          <p:cNvPicPr>
            <a:picLocks noChangeAspect="1"/>
          </p:cNvPicPr>
          <p:nvPr/>
        </p:nvPicPr>
        <p:blipFill rotWithShape="1">
          <a:blip r:embed="rId3"/>
          <a:srcRect l="72093" r="816"/>
          <a:stretch/>
        </p:blipFill>
        <p:spPr>
          <a:xfrm>
            <a:off x="6694716" y="0"/>
            <a:ext cx="2449284" cy="5085462"/>
          </a:xfrm>
          <a:prstGeom prst="rect">
            <a:avLst/>
          </a:prstGeom>
        </p:spPr>
      </p:pic>
    </p:spTree>
    <p:extLst>
      <p:ext uri="{BB962C8B-B14F-4D97-AF65-F5344CB8AC3E}">
        <p14:creationId xmlns:p14="http://schemas.microsoft.com/office/powerpoint/2010/main" val="1418504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Software/Hardware</a:t>
            </a:r>
          </a:p>
        </p:txBody>
      </p:sp>
      <p:sp>
        <p:nvSpPr>
          <p:cNvPr id="7" name="Content Placeholder 2">
            <a:extLst>
              <a:ext uri="{FF2B5EF4-FFF2-40B4-BE49-F238E27FC236}">
                <a16:creationId xmlns:a16="http://schemas.microsoft.com/office/drawing/2014/main" id="{BB763940-425F-01FE-E912-3F6E3D013E50}"/>
              </a:ext>
            </a:extLst>
          </p:cNvPr>
          <p:cNvSpPr txBox="1">
            <a:spLocks/>
          </p:cNvSpPr>
          <p:nvPr/>
        </p:nvSpPr>
        <p:spPr>
          <a:xfrm>
            <a:off x="174169" y="1577943"/>
            <a:ext cx="8006270" cy="18484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a:solidFill>
                  <a:srgbClr val="202124"/>
                </a:solidFill>
                <a:latin typeface="Roboto" panose="02000000000000000000" pitchFamily="2" charset="0"/>
              </a:rPr>
              <a:t>Don’t forget the unprompted. </a:t>
            </a:r>
          </a:p>
          <a:p>
            <a:r>
              <a:rPr lang="en-US" sz="3200">
                <a:solidFill>
                  <a:srgbClr val="202124"/>
                </a:solidFill>
                <a:latin typeface="Roboto" panose="02000000000000000000" pitchFamily="2" charset="0"/>
              </a:rPr>
              <a:t>Retire old hardware. </a:t>
            </a:r>
          </a:p>
          <a:p>
            <a:r>
              <a:rPr lang="en-US" sz="3200">
                <a:solidFill>
                  <a:srgbClr val="202124"/>
                </a:solidFill>
                <a:latin typeface="Roboto" panose="02000000000000000000" pitchFamily="2" charset="0"/>
              </a:rPr>
              <a:t>Personal devices no longer supported…. </a:t>
            </a:r>
          </a:p>
        </p:txBody>
      </p:sp>
      <p:pic>
        <p:nvPicPr>
          <p:cNvPr id="9" name="Picture 8">
            <a:extLst>
              <a:ext uri="{FF2B5EF4-FFF2-40B4-BE49-F238E27FC236}">
                <a16:creationId xmlns:a16="http://schemas.microsoft.com/office/drawing/2014/main" id="{7022ED4E-D233-5686-8E2B-CF5E4AB9D27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81661" y="3394577"/>
            <a:ext cx="1491341" cy="1491341"/>
          </a:xfrm>
          <a:prstGeom prst="rect">
            <a:avLst/>
          </a:prstGeom>
        </p:spPr>
      </p:pic>
      <p:pic>
        <p:nvPicPr>
          <p:cNvPr id="4" name="Picture 3">
            <a:extLst>
              <a:ext uri="{FF2B5EF4-FFF2-40B4-BE49-F238E27FC236}">
                <a16:creationId xmlns:a16="http://schemas.microsoft.com/office/drawing/2014/main" id="{E44543F5-189D-4245-EC79-6DBC020B0517}"/>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794860" y="3548916"/>
            <a:ext cx="1846436" cy="1382261"/>
          </a:xfrm>
          <a:prstGeom prst="rect">
            <a:avLst/>
          </a:prstGeom>
        </p:spPr>
      </p:pic>
      <p:pic>
        <p:nvPicPr>
          <p:cNvPr id="12" name="Picture 11">
            <a:extLst>
              <a:ext uri="{FF2B5EF4-FFF2-40B4-BE49-F238E27FC236}">
                <a16:creationId xmlns:a16="http://schemas.microsoft.com/office/drawing/2014/main" id="{956BEE14-00EC-F9E7-2CB9-B1FA5D4E218B}"/>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0139061">
            <a:off x="6617778" y="3426326"/>
            <a:ext cx="1069545" cy="1427843"/>
          </a:xfrm>
          <a:prstGeom prst="rect">
            <a:avLst/>
          </a:prstGeom>
        </p:spPr>
      </p:pic>
    </p:spTree>
    <p:extLst>
      <p:ext uri="{BB962C8B-B14F-4D97-AF65-F5344CB8AC3E}">
        <p14:creationId xmlns:p14="http://schemas.microsoft.com/office/powerpoint/2010/main" val="90497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10,000 Foot View</a:t>
            </a:r>
          </a:p>
        </p:txBody>
      </p:sp>
      <p:sp>
        <p:nvSpPr>
          <p:cNvPr id="3" name="Content Placeholder 2"/>
          <p:cNvSpPr>
            <a:spLocks noGrp="1"/>
          </p:cNvSpPr>
          <p:nvPr>
            <p:ph sz="half" idx="1"/>
          </p:nvPr>
        </p:nvSpPr>
        <p:spPr>
          <a:xfrm>
            <a:off x="311286" y="1396677"/>
            <a:ext cx="4038600" cy="3394075"/>
          </a:xfrm>
        </p:spPr>
        <p:txBody>
          <a:bodyPr>
            <a:normAutofit fontScale="92500" lnSpcReduction="20000"/>
          </a:bodyPr>
          <a:lstStyle/>
          <a:p>
            <a:r>
              <a:rPr lang="en-US" sz="3200" b="0" i="0">
                <a:solidFill>
                  <a:srgbClr val="202124"/>
                </a:solidFill>
                <a:effectLst/>
                <a:latin typeface="Roboto" panose="02000000000000000000" pitchFamily="2" charset="0"/>
              </a:rPr>
              <a:t>≈ </a:t>
            </a:r>
            <a:r>
              <a:rPr lang="en-US" sz="3200"/>
              <a:t>30,000 Students</a:t>
            </a:r>
          </a:p>
          <a:p>
            <a:r>
              <a:rPr lang="en-US" sz="3200" b="0" i="0">
                <a:solidFill>
                  <a:srgbClr val="202124"/>
                </a:solidFill>
                <a:effectLst/>
                <a:latin typeface="Roboto" panose="02000000000000000000" pitchFamily="2" charset="0"/>
              </a:rPr>
              <a:t>≈ 250,000 Alumni</a:t>
            </a:r>
            <a:endParaRPr lang="en-US" sz="3200"/>
          </a:p>
          <a:p>
            <a:r>
              <a:rPr lang="en-US" sz="3200" b="0" i="0">
                <a:solidFill>
                  <a:srgbClr val="202124"/>
                </a:solidFill>
                <a:effectLst/>
                <a:latin typeface="Roboto" panose="02000000000000000000" pitchFamily="2" charset="0"/>
              </a:rPr>
              <a:t>≈ </a:t>
            </a:r>
            <a:r>
              <a:rPr lang="en-US" sz="3200"/>
              <a:t>10,000 Employees</a:t>
            </a:r>
          </a:p>
          <a:p>
            <a:r>
              <a:rPr lang="en-US" sz="3200"/>
              <a:t>Patients</a:t>
            </a:r>
          </a:p>
          <a:p>
            <a:r>
              <a:rPr lang="en-US" sz="3200"/>
              <a:t>Research Participants</a:t>
            </a:r>
          </a:p>
          <a:p>
            <a:r>
              <a:rPr lang="en-US" sz="3200"/>
              <a:t>Visitors</a:t>
            </a:r>
          </a:p>
        </p:txBody>
      </p:sp>
      <p:pic>
        <p:nvPicPr>
          <p:cNvPr id="9" name="Content Placeholder 8">
            <a:extLst>
              <a:ext uri="{FF2B5EF4-FFF2-40B4-BE49-F238E27FC236}">
                <a16:creationId xmlns:a16="http://schemas.microsoft.com/office/drawing/2014/main" id="{809EBF34-464B-9A4B-4DF0-745CCEF6BC9B}"/>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4243795" y="1396677"/>
            <a:ext cx="4709873" cy="3137616"/>
          </a:xfrm>
        </p:spPr>
      </p:pic>
    </p:spTree>
    <p:custDataLst>
      <p:tags r:id="rId1"/>
    </p:custDataLst>
    <p:extLst>
      <p:ext uri="{BB962C8B-B14F-4D97-AF65-F5344CB8AC3E}">
        <p14:creationId xmlns:p14="http://schemas.microsoft.com/office/powerpoint/2010/main" val="17083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Engineering</a:t>
            </a:r>
          </a:p>
        </p:txBody>
      </p:sp>
      <p:sp>
        <p:nvSpPr>
          <p:cNvPr id="12" name="TextBox 11">
            <a:extLst>
              <a:ext uri="{FF2B5EF4-FFF2-40B4-BE49-F238E27FC236}">
                <a16:creationId xmlns:a16="http://schemas.microsoft.com/office/drawing/2014/main" id="{BE7246AC-E624-3270-0A14-B0CF8F71ACCE}"/>
              </a:ext>
            </a:extLst>
          </p:cNvPr>
          <p:cNvSpPr txBox="1"/>
          <p:nvPr/>
        </p:nvSpPr>
        <p:spPr>
          <a:xfrm>
            <a:off x="457200" y="1540698"/>
            <a:ext cx="8309113" cy="2062103"/>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The use of </a:t>
            </a:r>
            <a:r>
              <a:rPr lang="en-US" sz="3200" b="1">
                <a:latin typeface="Arial" panose="020B0604020202020204" pitchFamily="34" charset="0"/>
                <a:cs typeface="Arial" panose="020B0604020202020204" pitchFamily="34" charset="0"/>
              </a:rPr>
              <a:t>deception</a:t>
            </a:r>
            <a:r>
              <a:rPr lang="en-US" sz="3200">
                <a:latin typeface="Arial" panose="020B0604020202020204" pitchFamily="34" charset="0"/>
                <a:cs typeface="Arial" panose="020B0604020202020204" pitchFamily="34" charset="0"/>
              </a:rPr>
              <a:t> to manipulate individuals into divulging </a:t>
            </a:r>
            <a:r>
              <a:rPr lang="en-US" sz="3200" b="1">
                <a:latin typeface="Arial" panose="020B0604020202020204" pitchFamily="34" charset="0"/>
                <a:cs typeface="Arial" panose="020B0604020202020204" pitchFamily="34" charset="0"/>
              </a:rPr>
              <a:t>confidential </a:t>
            </a:r>
            <a:r>
              <a:rPr lang="en-US" sz="3200">
                <a:latin typeface="Arial" panose="020B0604020202020204" pitchFamily="34" charset="0"/>
                <a:cs typeface="Arial" panose="020B0604020202020204" pitchFamily="34" charset="0"/>
              </a:rPr>
              <a:t>or personal information that may be used for </a:t>
            </a:r>
            <a:r>
              <a:rPr lang="en-US" sz="3200" b="1">
                <a:latin typeface="Arial" panose="020B0604020202020204" pitchFamily="34" charset="0"/>
                <a:cs typeface="Arial" panose="020B0604020202020204" pitchFamily="34" charset="0"/>
              </a:rPr>
              <a:t>fraudulent</a:t>
            </a:r>
            <a:r>
              <a:rPr lang="en-US" sz="3200">
                <a:latin typeface="Arial" panose="020B0604020202020204" pitchFamily="34" charset="0"/>
                <a:cs typeface="Arial" panose="020B0604020202020204" pitchFamily="34" charset="0"/>
              </a:rPr>
              <a:t> purposes. </a:t>
            </a:r>
          </a:p>
        </p:txBody>
      </p:sp>
    </p:spTree>
    <p:extLst>
      <p:ext uri="{BB962C8B-B14F-4D97-AF65-F5344CB8AC3E}">
        <p14:creationId xmlns:p14="http://schemas.microsoft.com/office/powerpoint/2010/main" val="1060222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686800" cy="857250"/>
          </a:xfrm>
        </p:spPr>
        <p:txBody>
          <a:bodyPr/>
          <a:lstStyle/>
          <a:p>
            <a:r>
              <a:rPr lang="en-US"/>
              <a:t>And then along came Phishing…</a:t>
            </a:r>
          </a:p>
        </p:txBody>
      </p:sp>
      <p:pic>
        <p:nvPicPr>
          <p:cNvPr id="11" name="Picture 10" descr="Cyber Crime Statistics from the FBI 2022 Internet Crime Report. Phishing alone includes 300,497 known victims.">
            <a:extLst>
              <a:ext uri="{FF2B5EF4-FFF2-40B4-BE49-F238E27FC236}">
                <a16:creationId xmlns:a16="http://schemas.microsoft.com/office/drawing/2014/main" id="{BC543FE3-6888-855F-2843-90F161D12DF9}"/>
              </a:ext>
            </a:extLst>
          </p:cNvPr>
          <p:cNvPicPr>
            <a:picLocks noChangeAspect="1"/>
          </p:cNvPicPr>
          <p:nvPr/>
        </p:nvPicPr>
        <p:blipFill rotWithShape="1">
          <a:blip r:embed="rId3"/>
          <a:srcRect l="39128" t="27728" r="37264" b="40895"/>
          <a:stretch/>
        </p:blipFill>
        <p:spPr>
          <a:xfrm>
            <a:off x="464557" y="1368950"/>
            <a:ext cx="4107443" cy="3070896"/>
          </a:xfrm>
          <a:prstGeom prst="rect">
            <a:avLst/>
          </a:prstGeom>
        </p:spPr>
      </p:pic>
      <p:sp>
        <p:nvSpPr>
          <p:cNvPr id="3" name="TextBox 2">
            <a:extLst>
              <a:ext uri="{FF2B5EF4-FFF2-40B4-BE49-F238E27FC236}">
                <a16:creationId xmlns:a16="http://schemas.microsoft.com/office/drawing/2014/main" id="{DD82E5EB-C43E-BE45-2615-F6F2132C2225}"/>
              </a:ext>
            </a:extLst>
          </p:cNvPr>
          <p:cNvSpPr txBox="1"/>
          <p:nvPr/>
        </p:nvSpPr>
        <p:spPr>
          <a:xfrm>
            <a:off x="4734581" y="1525868"/>
            <a:ext cx="3991395" cy="492443"/>
          </a:xfrm>
          <a:prstGeom prst="rect">
            <a:avLst/>
          </a:prstGeom>
          <a:noFill/>
        </p:spPr>
        <p:txBody>
          <a:bodyPr wrap="square" rtlCol="0">
            <a:spAutoFit/>
          </a:bodyPr>
          <a:lstStyle/>
          <a:p>
            <a:r>
              <a:rPr lang="en-US" sz="2600" b="1">
                <a:latin typeface="Roboto" panose="02000000000000000000" pitchFamily="2" charset="0"/>
                <a:ea typeface="Roboto" panose="02000000000000000000" pitchFamily="2" charset="0"/>
                <a:cs typeface="Roboto" panose="02000000000000000000" pitchFamily="2" charset="0"/>
              </a:rPr>
              <a:t>Phishing is the #1 Crime</a:t>
            </a:r>
          </a:p>
        </p:txBody>
      </p:sp>
      <p:sp>
        <p:nvSpPr>
          <p:cNvPr id="10" name="Content Placeholder 2">
            <a:extLst>
              <a:ext uri="{FF2B5EF4-FFF2-40B4-BE49-F238E27FC236}">
                <a16:creationId xmlns:a16="http://schemas.microsoft.com/office/drawing/2014/main" id="{7C34C78F-8289-61DF-7FA9-2A05EF65D940}"/>
              </a:ext>
            </a:extLst>
          </p:cNvPr>
          <p:cNvSpPr>
            <a:spLocks noGrp="1"/>
          </p:cNvSpPr>
          <p:nvPr>
            <p:ph idx="1"/>
          </p:nvPr>
        </p:nvSpPr>
        <p:spPr>
          <a:xfrm>
            <a:off x="4800600" y="2111322"/>
            <a:ext cx="4951687" cy="610804"/>
          </a:xfrm>
        </p:spPr>
        <p:txBody>
          <a:bodyPr>
            <a:normAutofit/>
          </a:bodyPr>
          <a:lstStyle/>
          <a:p>
            <a:pPr marL="0" indent="0" algn="l">
              <a:buNone/>
            </a:pPr>
            <a:r>
              <a:rPr lang="en-US" sz="2200" i="0">
                <a:solidFill>
                  <a:srgbClr val="0F1938"/>
                </a:solidFill>
                <a:effectLst/>
                <a:latin typeface="Roboto" panose="02000000000000000000" pitchFamily="2" charset="0"/>
                <a:ea typeface="Roboto" panose="02000000000000000000" pitchFamily="2" charset="0"/>
                <a:cs typeface="Roboto" panose="02000000000000000000" pitchFamily="2" charset="0"/>
              </a:rPr>
              <a:t>~FBI, 2022 Internet Crime Report</a:t>
            </a:r>
            <a:endParaRPr lang="en-US" sz="2200" i="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Content Placeholder 2">
            <a:extLst>
              <a:ext uri="{FF2B5EF4-FFF2-40B4-BE49-F238E27FC236}">
                <a16:creationId xmlns:a16="http://schemas.microsoft.com/office/drawing/2014/main" id="{9742E77F-EB65-2EF2-1D6E-08780A8029CB}"/>
              </a:ext>
            </a:extLst>
          </p:cNvPr>
          <p:cNvSpPr txBox="1">
            <a:spLocks/>
          </p:cNvSpPr>
          <p:nvPr/>
        </p:nvSpPr>
        <p:spPr>
          <a:xfrm>
            <a:off x="2394955" y="4563102"/>
            <a:ext cx="5522636" cy="6108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a:solidFill>
                  <a:srgbClr val="0F1938"/>
                </a:solidFill>
                <a:latin typeface="Roboto" panose="02000000000000000000" pitchFamily="2" charset="0"/>
                <a:ea typeface="Roboto" panose="02000000000000000000" pitchFamily="2" charset="0"/>
                <a:cs typeface="Roboto" panose="02000000000000000000" pitchFamily="2" charset="0"/>
              </a:rPr>
              <a:t>Think Before You Click. </a:t>
            </a:r>
            <a:endParaRPr lang="en-US" sz="320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22387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Phishing Flags</a:t>
            </a:r>
          </a:p>
        </p:txBody>
      </p:sp>
      <p:sp>
        <p:nvSpPr>
          <p:cNvPr id="3" name="Content Placeholder 2">
            <a:extLst>
              <a:ext uri="{FF2B5EF4-FFF2-40B4-BE49-F238E27FC236}">
                <a16:creationId xmlns:a16="http://schemas.microsoft.com/office/drawing/2014/main" id="{D300A2A2-7770-143E-2C99-F665B9AEEEDA}"/>
              </a:ext>
            </a:extLst>
          </p:cNvPr>
          <p:cNvSpPr>
            <a:spLocks noGrp="1"/>
          </p:cNvSpPr>
          <p:nvPr>
            <p:ph idx="1"/>
          </p:nvPr>
        </p:nvSpPr>
        <p:spPr>
          <a:xfrm>
            <a:off x="219403" y="1501775"/>
            <a:ext cx="8705193" cy="3541518"/>
          </a:xfrm>
        </p:spPr>
        <p:txBody>
          <a:bodyPr>
            <a:normAutofit/>
          </a:bodyPr>
          <a:lstStyle/>
          <a:p>
            <a:pPr marL="400050"/>
            <a:r>
              <a:rPr lang="en-US" sz="2400" b="1">
                <a:solidFill>
                  <a:srgbClr val="0F1938"/>
                </a:solidFill>
                <a:latin typeface="Roboto" panose="02000000000000000000" pitchFamily="2" charset="0"/>
                <a:ea typeface="Roboto" panose="02000000000000000000" pitchFamily="2" charset="0"/>
                <a:cs typeface="Roboto" panose="02000000000000000000" pitchFamily="2" charset="0"/>
              </a:rPr>
              <a:t>Urgent requests. </a:t>
            </a:r>
            <a:r>
              <a:rPr lang="en-US" sz="2400">
                <a:solidFill>
                  <a:srgbClr val="000000"/>
                </a:solidFill>
                <a:latin typeface="Roboto" panose="02000000000000000000" pitchFamily="2" charset="0"/>
                <a:ea typeface="Roboto" panose="02000000000000000000" pitchFamily="2" charset="0"/>
                <a:cs typeface="Roboto" panose="02000000000000000000" pitchFamily="2" charset="0"/>
              </a:rPr>
              <a:t>Phishing attacks attempt to induce panic.</a:t>
            </a:r>
          </a:p>
          <a:p>
            <a:pPr marL="400050"/>
            <a:r>
              <a:rPr lang="en-US" sz="2400" b="1" i="0">
                <a:solidFill>
                  <a:srgbClr val="0F1938"/>
                </a:solidFill>
                <a:effectLst/>
                <a:latin typeface="Roboto" panose="02000000000000000000" pitchFamily="2" charset="0"/>
                <a:ea typeface="Roboto" panose="02000000000000000000" pitchFamily="2" charset="0"/>
                <a:cs typeface="Roboto" panose="02000000000000000000" pitchFamily="2" charset="0"/>
              </a:rPr>
              <a:t>Generic signature line.</a:t>
            </a:r>
            <a:r>
              <a:rPr lang="en-US" sz="2400" b="0" i="0">
                <a:solidFill>
                  <a:srgbClr val="0F1938"/>
                </a:solidFill>
                <a:effectLst/>
                <a:latin typeface="Roboto" panose="02000000000000000000" pitchFamily="2" charset="0"/>
                <a:ea typeface="Roboto" panose="02000000000000000000" pitchFamily="2" charset="0"/>
                <a:cs typeface="Roboto" panose="02000000000000000000" pitchFamily="2" charset="0"/>
              </a:rPr>
              <a:t> </a:t>
            </a:r>
            <a:r>
              <a:rPr lang="en-US" sz="2400" b="0" i="0">
                <a:solidFill>
                  <a:srgbClr val="000000"/>
                </a:solidFill>
                <a:effectLst/>
                <a:latin typeface="Roboto" panose="02000000000000000000" pitchFamily="2" charset="0"/>
                <a:ea typeface="Roboto" panose="02000000000000000000" pitchFamily="2" charset="0"/>
                <a:cs typeface="Roboto" panose="02000000000000000000" pitchFamily="2" charset="0"/>
              </a:rPr>
              <a:t>A university message is typically signed by a university official, whose name you can verify.</a:t>
            </a:r>
          </a:p>
          <a:p>
            <a:pPr marL="400050"/>
            <a:r>
              <a:rPr lang="en-US" sz="2400" b="1" i="0">
                <a:solidFill>
                  <a:srgbClr val="0F1938"/>
                </a:solidFill>
                <a:effectLst/>
                <a:latin typeface="Roboto" panose="02000000000000000000" pitchFamily="2" charset="0"/>
                <a:ea typeface="Roboto" panose="02000000000000000000" pitchFamily="2" charset="0"/>
                <a:cs typeface="Roboto" panose="02000000000000000000" pitchFamily="2" charset="0"/>
              </a:rPr>
              <a:t>Unexpected requests regarding personal information.</a:t>
            </a:r>
            <a:r>
              <a:rPr lang="en-US" sz="2400" b="0" i="0">
                <a:solidFill>
                  <a:srgbClr val="0F1938"/>
                </a:solidFill>
                <a:effectLst/>
                <a:latin typeface="Roboto" panose="02000000000000000000" pitchFamily="2" charset="0"/>
                <a:ea typeface="Roboto" panose="02000000000000000000" pitchFamily="2" charset="0"/>
                <a:cs typeface="Roboto" panose="02000000000000000000" pitchFamily="2" charset="0"/>
              </a:rPr>
              <a:t> </a:t>
            </a:r>
            <a:r>
              <a:rPr lang="en-US" sz="2400" b="0" i="0">
                <a:solidFill>
                  <a:srgbClr val="000000"/>
                </a:solidFill>
                <a:effectLst/>
                <a:latin typeface="Roboto" panose="02000000000000000000" pitchFamily="2" charset="0"/>
                <a:ea typeface="Roboto" panose="02000000000000000000" pitchFamily="2" charset="0"/>
                <a:cs typeface="Roboto" panose="02000000000000000000" pitchFamily="2" charset="0"/>
              </a:rPr>
              <a:t>Be wary of clicking links from contacts you did not initiate.</a:t>
            </a:r>
            <a:endParaRPr lang="en-US" sz="2400">
              <a:solidFill>
                <a:srgbClr val="000000"/>
              </a:solidFill>
              <a:latin typeface="Roboto" panose="02000000000000000000" pitchFamily="2" charset="0"/>
              <a:ea typeface="Roboto" panose="02000000000000000000" pitchFamily="2" charset="0"/>
              <a:cs typeface="Roboto" panose="02000000000000000000" pitchFamily="2" charset="0"/>
            </a:endParaRPr>
          </a:p>
          <a:p>
            <a:pPr marL="400050"/>
            <a:r>
              <a:rPr lang="en-US" sz="2400" b="1">
                <a:solidFill>
                  <a:srgbClr val="0F1938"/>
                </a:solidFill>
                <a:latin typeface="Roboto" panose="02000000000000000000" pitchFamily="2" charset="0"/>
                <a:ea typeface="Roboto" panose="02000000000000000000" pitchFamily="2" charset="0"/>
                <a:cs typeface="Roboto" panose="02000000000000000000" pitchFamily="2" charset="0"/>
              </a:rPr>
              <a:t>Incorrect domain </a:t>
            </a:r>
            <a:r>
              <a:rPr lang="en-US" sz="2400" b="0" i="0">
                <a:solidFill>
                  <a:srgbClr val="000000"/>
                </a:solidFill>
                <a:effectLst/>
                <a:latin typeface="Roboto" panose="02000000000000000000" pitchFamily="2" charset="0"/>
                <a:ea typeface="Roboto" panose="02000000000000000000" pitchFamily="2" charset="0"/>
                <a:cs typeface="Roboto" panose="02000000000000000000" pitchFamily="2" charset="0"/>
              </a:rPr>
              <a:t>(@uconn.com)*</a:t>
            </a:r>
          </a:p>
        </p:txBody>
      </p:sp>
      <p:grpSp>
        <p:nvGrpSpPr>
          <p:cNvPr id="4" name="Group 3">
            <a:extLst>
              <a:ext uri="{FF2B5EF4-FFF2-40B4-BE49-F238E27FC236}">
                <a16:creationId xmlns:a16="http://schemas.microsoft.com/office/drawing/2014/main" id="{F1AC27FE-2068-27B4-90F6-017F0CBF14C0}"/>
              </a:ext>
              <a:ext uri="{C183D7F6-B498-43B3-948B-1728B52AA6E4}">
                <adec:decorative xmlns:adec="http://schemas.microsoft.com/office/drawing/2017/decorative" val="1"/>
              </a:ext>
            </a:extLst>
          </p:cNvPr>
          <p:cNvGrpSpPr/>
          <p:nvPr/>
        </p:nvGrpSpPr>
        <p:grpSpPr>
          <a:xfrm>
            <a:off x="6862926" y="-113214"/>
            <a:ext cx="1581151" cy="1415840"/>
            <a:chOff x="6862926" y="-113214"/>
            <a:chExt cx="1581151" cy="1415840"/>
          </a:xfrm>
        </p:grpSpPr>
        <p:pic>
          <p:nvPicPr>
            <p:cNvPr id="5" name="Picture 4" descr="A red flag on a pole&#10;&#10;Description automatically generated">
              <a:extLst>
                <a:ext uri="{FF2B5EF4-FFF2-40B4-BE49-F238E27FC236}">
                  <a16:creationId xmlns:a16="http://schemas.microsoft.com/office/drawing/2014/main" id="{9DAC4D5E-D1A1-667C-8AB8-D1F26C2970E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0021021">
              <a:off x="6862926" y="-113214"/>
              <a:ext cx="1295400" cy="1295400"/>
            </a:xfrm>
            <a:prstGeom prst="rect">
              <a:avLst/>
            </a:prstGeom>
          </p:spPr>
        </p:pic>
        <p:pic>
          <p:nvPicPr>
            <p:cNvPr id="1026" name="Picture 2">
              <a:extLst>
                <a:ext uri="{FF2B5EF4-FFF2-40B4-BE49-F238E27FC236}">
                  <a16:creationId xmlns:a16="http://schemas.microsoft.com/office/drawing/2014/main" id="{5C4CFC7E-7898-1C4C-25EA-EEEF91707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0627" y="7226"/>
              <a:ext cx="933450" cy="1295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8518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Phishing</a:t>
            </a:r>
            <a:r>
              <a:rPr lang="en-US" i="1"/>
              <a:t> </a:t>
            </a:r>
            <a:r>
              <a:rPr lang="en-US"/>
              <a:t>Exercise</a:t>
            </a:r>
          </a:p>
        </p:txBody>
      </p:sp>
      <p:pic>
        <p:nvPicPr>
          <p:cNvPr id="9" name="Picture 8" descr="Screenshot of a phishing email. ">
            <a:extLst>
              <a:ext uri="{FF2B5EF4-FFF2-40B4-BE49-F238E27FC236}">
                <a16:creationId xmlns:a16="http://schemas.microsoft.com/office/drawing/2014/main" id="{E49FD0C4-1BB6-9FA1-B306-0E21169185DD}"/>
              </a:ext>
            </a:extLst>
          </p:cNvPr>
          <p:cNvPicPr>
            <a:picLocks noChangeAspect="1"/>
          </p:cNvPicPr>
          <p:nvPr/>
        </p:nvPicPr>
        <p:blipFill rotWithShape="1">
          <a:blip r:embed="rId3"/>
          <a:srcRect t="17473" r="32481" b="32437"/>
          <a:stretch/>
        </p:blipFill>
        <p:spPr>
          <a:xfrm>
            <a:off x="0" y="1238864"/>
            <a:ext cx="9144000" cy="3646193"/>
          </a:xfrm>
          <a:prstGeom prst="rect">
            <a:avLst/>
          </a:prstGeom>
        </p:spPr>
      </p:pic>
      <p:sp>
        <p:nvSpPr>
          <p:cNvPr id="10" name="Content Placeholder 2">
            <a:extLst>
              <a:ext uri="{FF2B5EF4-FFF2-40B4-BE49-F238E27FC236}">
                <a16:creationId xmlns:a16="http://schemas.microsoft.com/office/drawing/2014/main" id="{62E9AF69-7FFC-A0EA-491C-6251EDA8BB04}"/>
              </a:ext>
            </a:extLst>
          </p:cNvPr>
          <p:cNvSpPr>
            <a:spLocks noGrp="1"/>
          </p:cNvSpPr>
          <p:nvPr>
            <p:ph idx="1"/>
          </p:nvPr>
        </p:nvSpPr>
        <p:spPr>
          <a:xfrm>
            <a:off x="3357745" y="4452159"/>
            <a:ext cx="3559889" cy="611412"/>
          </a:xfrm>
        </p:spPr>
        <p:txBody>
          <a:bodyPr>
            <a:noAutofit/>
          </a:bodyPr>
          <a:lstStyle/>
          <a:p>
            <a:pPr marL="0" indent="0" algn="l">
              <a:buNone/>
            </a:pPr>
            <a:r>
              <a:rPr lang="en-US" sz="3200">
                <a:solidFill>
                  <a:srgbClr val="202124"/>
                </a:solidFill>
                <a:latin typeface="Arial" panose="020B0604020202020204" pitchFamily="34" charset="0"/>
                <a:cs typeface="Arial" panose="020B0604020202020204" pitchFamily="34" charset="0"/>
              </a:rPr>
              <a:t>Phishing hints?</a:t>
            </a:r>
            <a:endParaRPr lang="en-US" sz="3200" b="0" i="0">
              <a:solidFill>
                <a:srgbClr val="20212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330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Report Concerns</a:t>
            </a:r>
          </a:p>
        </p:txBody>
      </p:sp>
      <p:sp>
        <p:nvSpPr>
          <p:cNvPr id="4" name="Content Placeholder 2">
            <a:extLst>
              <a:ext uri="{FF2B5EF4-FFF2-40B4-BE49-F238E27FC236}">
                <a16:creationId xmlns:a16="http://schemas.microsoft.com/office/drawing/2014/main" id="{073E1B34-8C24-7F24-E06A-F9612871B869}"/>
              </a:ext>
            </a:extLst>
          </p:cNvPr>
          <p:cNvSpPr>
            <a:spLocks noGrp="1"/>
          </p:cNvSpPr>
          <p:nvPr>
            <p:ph idx="1"/>
          </p:nvPr>
        </p:nvSpPr>
        <p:spPr>
          <a:xfrm>
            <a:off x="457200" y="1243207"/>
            <a:ext cx="8341113" cy="2460775"/>
          </a:xfrm>
        </p:spPr>
        <p:txBody>
          <a:bodyPr>
            <a:noAutofit/>
          </a:bodyPr>
          <a:lstStyle/>
          <a:p>
            <a:pPr lvl="1"/>
            <a:r>
              <a:rPr lang="en-US" sz="3200">
                <a:solidFill>
                  <a:srgbClr val="202124"/>
                </a:solidFill>
                <a:latin typeface="Roboto" panose="02000000000000000000" pitchFamily="2" charset="0"/>
              </a:rPr>
              <a:t>Suspected phishing emails</a:t>
            </a:r>
          </a:p>
          <a:p>
            <a:pPr lvl="2"/>
            <a:r>
              <a:rPr lang="en-US" sz="3200">
                <a:solidFill>
                  <a:srgbClr val="202124"/>
                </a:solidFill>
                <a:latin typeface="Roboto" panose="02000000000000000000" pitchFamily="2" charset="0"/>
                <a:hlinkClick r:id="rId3"/>
              </a:rPr>
              <a:t>reportphishing@uconn.edu</a:t>
            </a:r>
            <a:endParaRPr lang="en-US" sz="3200">
              <a:solidFill>
                <a:srgbClr val="202124"/>
              </a:solidFill>
              <a:latin typeface="Roboto" panose="02000000000000000000" pitchFamily="2" charset="0"/>
            </a:endParaRPr>
          </a:p>
          <a:p>
            <a:pPr lvl="1"/>
            <a:r>
              <a:rPr lang="en-US" sz="3200" b="0" i="0">
                <a:solidFill>
                  <a:srgbClr val="202124"/>
                </a:solidFill>
                <a:effectLst/>
                <a:latin typeface="Roboto" panose="02000000000000000000" pitchFamily="2" charset="0"/>
              </a:rPr>
              <a:t>Password/system </a:t>
            </a:r>
            <a:r>
              <a:rPr lang="en-US" sz="3200">
                <a:solidFill>
                  <a:srgbClr val="202124"/>
                </a:solidFill>
                <a:latin typeface="Roboto" panose="02000000000000000000" pitchFamily="2" charset="0"/>
              </a:rPr>
              <a:t>c</a:t>
            </a:r>
            <a:r>
              <a:rPr lang="en-US" sz="3200" b="0" i="0">
                <a:solidFill>
                  <a:srgbClr val="202124"/>
                </a:solidFill>
                <a:effectLst/>
                <a:latin typeface="Roboto" panose="02000000000000000000" pitchFamily="2" charset="0"/>
              </a:rPr>
              <a:t>ompromise</a:t>
            </a:r>
          </a:p>
          <a:p>
            <a:pPr lvl="2"/>
            <a:r>
              <a:rPr lang="en-US" sz="3200">
                <a:solidFill>
                  <a:srgbClr val="202124"/>
                </a:solidFill>
                <a:latin typeface="Roboto" panose="02000000000000000000" pitchFamily="2" charset="0"/>
                <a:hlinkClick r:id="rId4"/>
              </a:rPr>
              <a:t>techsupport@uconn.edu</a:t>
            </a:r>
            <a:endParaRPr lang="en-US" sz="3200">
              <a:solidFill>
                <a:srgbClr val="202124"/>
              </a:solidFill>
              <a:latin typeface="Roboto" panose="02000000000000000000" pitchFamily="2" charset="0"/>
            </a:endParaRPr>
          </a:p>
          <a:p>
            <a:pPr lvl="2"/>
            <a:r>
              <a:rPr lang="en-US" sz="3200">
                <a:solidFill>
                  <a:srgbClr val="202124"/>
                </a:solidFill>
                <a:latin typeface="Roboto" panose="02000000000000000000" pitchFamily="2" charset="0"/>
                <a:hlinkClick r:id="rId5"/>
              </a:rPr>
              <a:t>Netid.uconn.edu  </a:t>
            </a:r>
            <a:endParaRPr lang="en-US" sz="3200">
              <a:solidFill>
                <a:srgbClr val="202124"/>
              </a:solidFill>
              <a:latin typeface="Roboto" panose="02000000000000000000" pitchFamily="2" charset="0"/>
            </a:endParaRPr>
          </a:p>
        </p:txBody>
      </p:sp>
      <p:sp>
        <p:nvSpPr>
          <p:cNvPr id="3" name="TextBox 2">
            <a:extLst>
              <a:ext uri="{FF2B5EF4-FFF2-40B4-BE49-F238E27FC236}">
                <a16:creationId xmlns:a16="http://schemas.microsoft.com/office/drawing/2014/main" id="{F2F6B1A1-A57B-01FA-4AF9-39BB1364FE2B}"/>
              </a:ext>
            </a:extLst>
          </p:cNvPr>
          <p:cNvSpPr txBox="1"/>
          <p:nvPr/>
        </p:nvSpPr>
        <p:spPr>
          <a:xfrm>
            <a:off x="701419" y="4281726"/>
            <a:ext cx="7205869" cy="861774"/>
          </a:xfrm>
          <a:prstGeom prst="rect">
            <a:avLst/>
          </a:prstGeom>
          <a:noFill/>
        </p:spPr>
        <p:txBody>
          <a:bodyPr wrap="square" rtlCol="0">
            <a:spAutoFit/>
          </a:bodyPr>
          <a:lstStyle/>
          <a:p>
            <a:pPr algn="ctr"/>
            <a:r>
              <a:rPr lang="en-US" sz="3200">
                <a:solidFill>
                  <a:srgbClr val="202124"/>
                </a:solidFill>
                <a:latin typeface="Arial" panose="020B0604020202020204" pitchFamily="34" charset="0"/>
                <a:cs typeface="Arial" panose="020B0604020202020204" pitchFamily="34" charset="0"/>
              </a:rPr>
              <a:t>If defrauded… contact police. </a:t>
            </a:r>
          </a:p>
          <a:p>
            <a:endParaRPr lang="en-US"/>
          </a:p>
        </p:txBody>
      </p:sp>
    </p:spTree>
    <p:extLst>
      <p:ext uri="{BB962C8B-B14F-4D97-AF65-F5344CB8AC3E}">
        <p14:creationId xmlns:p14="http://schemas.microsoft.com/office/powerpoint/2010/main" val="275775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p>
            <a:r>
              <a:rPr lang="en-US"/>
              <a:t>What Hat? </a:t>
            </a:r>
          </a:p>
        </p:txBody>
      </p:sp>
      <p:sp>
        <p:nvSpPr>
          <p:cNvPr id="7" name="Text Placeholder 2">
            <a:extLst>
              <a:ext uri="{FF2B5EF4-FFF2-40B4-BE49-F238E27FC236}">
                <a16:creationId xmlns:a16="http://schemas.microsoft.com/office/drawing/2014/main" id="{5010D2B8-B822-B5E2-2380-DBB96C646D0E}"/>
              </a:ext>
            </a:extLst>
          </p:cNvPr>
          <p:cNvSpPr txBox="1">
            <a:spLocks/>
          </p:cNvSpPr>
          <p:nvPr/>
        </p:nvSpPr>
        <p:spPr>
          <a:xfrm>
            <a:off x="419678" y="1396228"/>
            <a:ext cx="4352596" cy="313439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a:latin typeface="Roboto" panose="02000000000000000000" pitchFamily="2" charset="0"/>
                <a:ea typeface="Roboto" panose="02000000000000000000" pitchFamily="2" charset="0"/>
                <a:cs typeface="Roboto" panose="02000000000000000000" pitchFamily="2" charset="0"/>
              </a:rPr>
              <a:t>Cyber Safety</a:t>
            </a:r>
          </a:p>
          <a:p>
            <a:r>
              <a:rPr lang="en-US" sz="2800">
                <a:latin typeface="Arial" panose="020B0604020202020204" pitchFamily="34" charset="0"/>
                <a:ea typeface="Roboto" panose="02000000000000000000" pitchFamily="2" charset="0"/>
                <a:cs typeface="Arial" panose="020B0604020202020204" pitchFamily="34" charset="0"/>
              </a:rPr>
              <a:t>Complying</a:t>
            </a:r>
          </a:p>
          <a:p>
            <a:r>
              <a:rPr lang="en-US" sz="2800">
                <a:latin typeface="Arial" panose="020B0604020202020204" pitchFamily="34" charset="0"/>
                <a:ea typeface="Roboto" panose="02000000000000000000" pitchFamily="2" charset="0"/>
                <a:cs typeface="Arial" panose="020B0604020202020204" pitchFamily="34" charset="0"/>
              </a:rPr>
              <a:t>Habits, Some Thought</a:t>
            </a:r>
          </a:p>
          <a:p>
            <a:r>
              <a:rPr lang="en-US" sz="2800">
                <a:latin typeface="Arial" panose="020B0604020202020204" pitchFamily="34" charset="0"/>
                <a:ea typeface="Roboto" panose="02000000000000000000" pitchFamily="2" charset="0"/>
                <a:cs typeface="Arial" panose="020B0604020202020204" pitchFamily="34" charset="0"/>
              </a:rPr>
              <a:t>Follow</a:t>
            </a:r>
          </a:p>
        </p:txBody>
      </p:sp>
      <p:sp>
        <p:nvSpPr>
          <p:cNvPr id="11" name="Text Placeholder 2">
            <a:extLst>
              <a:ext uri="{FF2B5EF4-FFF2-40B4-BE49-F238E27FC236}">
                <a16:creationId xmlns:a16="http://schemas.microsoft.com/office/drawing/2014/main" id="{8117B680-C7C5-BF42-2884-C22FBEEB2503}"/>
              </a:ext>
            </a:extLst>
          </p:cNvPr>
          <p:cNvSpPr txBox="1">
            <a:spLocks/>
          </p:cNvSpPr>
          <p:nvPr/>
        </p:nvSpPr>
        <p:spPr>
          <a:xfrm>
            <a:off x="4860412" y="1332608"/>
            <a:ext cx="4040188" cy="247828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a:latin typeface="Roboto" panose="02000000000000000000" pitchFamily="2" charset="0"/>
                <a:ea typeface="Roboto" panose="02000000000000000000" pitchFamily="2" charset="0"/>
                <a:cs typeface="Roboto" panose="02000000000000000000" pitchFamily="2" charset="0"/>
              </a:rPr>
              <a:t>Cyber Security</a:t>
            </a:r>
          </a:p>
          <a:p>
            <a:r>
              <a:rPr lang="en-US" sz="2800"/>
              <a:t>Applying</a:t>
            </a:r>
          </a:p>
          <a:p>
            <a:r>
              <a:rPr lang="en-US" sz="2800"/>
              <a:t>Critical Thinking</a:t>
            </a:r>
          </a:p>
          <a:p>
            <a:r>
              <a:rPr lang="en-US" sz="2800"/>
              <a:t>Lead</a:t>
            </a:r>
          </a:p>
          <a:p>
            <a:pPr marL="0" indent="0">
              <a:buNone/>
            </a:pPr>
            <a:endParaRPr lang="en-US" sz="3200">
              <a:latin typeface="Roboto" panose="02000000000000000000" pitchFamily="2" charset="0"/>
              <a:ea typeface="Roboto" panose="02000000000000000000" pitchFamily="2" charset="0"/>
              <a:cs typeface="Roboto" panose="02000000000000000000" pitchFamily="2" charset="0"/>
            </a:endParaRPr>
          </a:p>
        </p:txBody>
      </p:sp>
      <p:grpSp>
        <p:nvGrpSpPr>
          <p:cNvPr id="3" name="Group 2">
            <a:extLst>
              <a:ext uri="{FF2B5EF4-FFF2-40B4-BE49-F238E27FC236}">
                <a16:creationId xmlns:a16="http://schemas.microsoft.com/office/drawing/2014/main" id="{5D353102-08F5-DFF7-C118-559BBDA4FE59}"/>
              </a:ext>
              <a:ext uri="{C183D7F6-B498-43B3-948B-1728B52AA6E4}">
                <adec:decorative xmlns:adec="http://schemas.microsoft.com/office/drawing/2017/decorative" val="1"/>
              </a:ext>
            </a:extLst>
          </p:cNvPr>
          <p:cNvGrpSpPr/>
          <p:nvPr/>
        </p:nvGrpSpPr>
        <p:grpSpPr>
          <a:xfrm>
            <a:off x="2524539" y="3375269"/>
            <a:ext cx="5908502" cy="1228348"/>
            <a:chOff x="2524539" y="3375269"/>
            <a:chExt cx="5908502" cy="1228348"/>
          </a:xfrm>
        </p:grpSpPr>
        <p:pic>
          <p:nvPicPr>
            <p:cNvPr id="14" name="Picture 13" descr="A yellow hard hat on a black background&#10;&#10;Description automatically generated">
              <a:extLst>
                <a:ext uri="{FF2B5EF4-FFF2-40B4-BE49-F238E27FC236}">
                  <a16:creationId xmlns:a16="http://schemas.microsoft.com/office/drawing/2014/main" id="{3733E9E7-0270-FC93-CBED-70246F62E977}"/>
                </a:ext>
              </a:extLst>
            </p:cNvPr>
            <p:cNvPicPr>
              <a:picLocks noChangeAspect="1"/>
            </p:cNvPicPr>
            <p:nvPr/>
          </p:nvPicPr>
          <p:blipFill>
            <a:blip r:embed="rId3">
              <a:alphaModFix amt="50000"/>
              <a:extLst>
                <a:ext uri="{837473B0-CC2E-450A-ABE3-18F120FF3D39}">
                  <a1611:picAttrSrcUrl xmlns:a1611="http://schemas.microsoft.com/office/drawing/2016/11/main" r:id="rId4"/>
                </a:ext>
              </a:extLst>
            </a:blip>
            <a:stretch>
              <a:fillRect/>
            </a:stretch>
          </p:blipFill>
          <p:spPr>
            <a:xfrm>
              <a:off x="2524539" y="3375269"/>
              <a:ext cx="1184427" cy="1228348"/>
            </a:xfrm>
            <a:prstGeom prst="rect">
              <a:avLst/>
            </a:prstGeom>
          </p:spPr>
        </p:pic>
        <p:pic>
          <p:nvPicPr>
            <p:cNvPr id="2056" name="Picture 8" descr="Picture of a black security ballcap. ">
              <a:extLst>
                <a:ext uri="{FF2B5EF4-FFF2-40B4-BE49-F238E27FC236}">
                  <a16:creationId xmlns:a16="http://schemas.microsoft.com/office/drawing/2014/main" id="{729B59EF-4AA5-5B46-E8FC-5699DC6B520F}"/>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6948746" y="3375269"/>
              <a:ext cx="1484295" cy="11965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9373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Security Definition</a:t>
            </a:r>
          </a:p>
        </p:txBody>
      </p:sp>
      <p:sp>
        <p:nvSpPr>
          <p:cNvPr id="3" name="Content Placeholder 2"/>
          <p:cNvSpPr>
            <a:spLocks noGrp="1"/>
          </p:cNvSpPr>
          <p:nvPr>
            <p:ph idx="1"/>
          </p:nvPr>
        </p:nvSpPr>
        <p:spPr>
          <a:xfrm>
            <a:off x="457199" y="1395608"/>
            <a:ext cx="8441703" cy="2403394"/>
          </a:xfrm>
        </p:spPr>
        <p:txBody>
          <a:bodyPr>
            <a:noAutofit/>
          </a:bodyPr>
          <a:lstStyle/>
          <a:p>
            <a:pPr algn="l"/>
            <a:r>
              <a:rPr lang="en-US" sz="3200" b="0" i="0">
                <a:solidFill>
                  <a:srgbClr val="202124"/>
                </a:solidFill>
                <a:effectLst/>
                <a:latin typeface="Roboto" panose="02000000000000000000" pitchFamily="2" charset="0"/>
              </a:rPr>
              <a:t>procedures followed or measures taken to ensure the safety of </a:t>
            </a:r>
            <a:r>
              <a:rPr lang="en-US" sz="3200">
                <a:solidFill>
                  <a:srgbClr val="202124"/>
                </a:solidFill>
                <a:latin typeface="Roboto" panose="02000000000000000000" pitchFamily="2" charset="0"/>
              </a:rPr>
              <a:t>a state or organization.</a:t>
            </a:r>
          </a:p>
          <a:p>
            <a:r>
              <a:rPr lang="en-US" sz="3200">
                <a:solidFill>
                  <a:srgbClr val="202124"/>
                </a:solidFill>
                <a:latin typeface="Roboto" panose="02000000000000000000" pitchFamily="2" charset="0"/>
              </a:rPr>
              <a:t>all the measures that are taken to protect a place, or to ensure that only people with </a:t>
            </a:r>
            <a:r>
              <a:rPr lang="en-US" sz="3200">
                <a:solidFill>
                  <a:srgbClr val="202124"/>
                </a:solidFill>
                <a:latin typeface="Roboto" panose="02000000000000000000" pitchFamily="2" charset="0"/>
                <a:hlinkClick r:id="rId3" tooltip="Definition of permission">
                  <a:extLst>
                    <a:ext uri="{A12FA001-AC4F-418D-AE19-62706E023703}">
                      <ahyp:hlinkClr xmlns:ahyp="http://schemas.microsoft.com/office/drawing/2018/hyperlinkcolor" val="tx"/>
                    </a:ext>
                  </a:extLst>
                </a:hlinkClick>
              </a:rPr>
              <a:t>permission</a:t>
            </a:r>
            <a:r>
              <a:rPr lang="en-US" sz="3200">
                <a:solidFill>
                  <a:srgbClr val="202124"/>
                </a:solidFill>
                <a:latin typeface="Roboto" panose="02000000000000000000" pitchFamily="2" charset="0"/>
              </a:rPr>
              <a:t> enter it or leave it.</a:t>
            </a:r>
          </a:p>
        </p:txBody>
      </p:sp>
      <p:sp>
        <p:nvSpPr>
          <p:cNvPr id="4" name="Content Placeholder 2">
            <a:extLst>
              <a:ext uri="{FF2B5EF4-FFF2-40B4-BE49-F238E27FC236}">
                <a16:creationId xmlns:a16="http://schemas.microsoft.com/office/drawing/2014/main" id="{6921432C-E4E1-3D98-E96A-E26354432D32}"/>
              </a:ext>
            </a:extLst>
          </p:cNvPr>
          <p:cNvSpPr txBox="1">
            <a:spLocks/>
          </p:cNvSpPr>
          <p:nvPr/>
        </p:nvSpPr>
        <p:spPr>
          <a:xfrm>
            <a:off x="372359" y="4195827"/>
            <a:ext cx="8229600" cy="7412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200">
                <a:solidFill>
                  <a:srgbClr val="202124"/>
                </a:solidFill>
                <a:latin typeface="Roboto" panose="02000000000000000000" pitchFamily="2" charset="0"/>
              </a:rPr>
              <a:t>Enforce security to </a:t>
            </a:r>
            <a:r>
              <a:rPr lang="en-US" sz="3200" u="sng">
                <a:solidFill>
                  <a:srgbClr val="202124"/>
                </a:solidFill>
                <a:latin typeface="Roboto" panose="02000000000000000000" pitchFamily="2" charset="0"/>
              </a:rPr>
              <a:t>reduce the risk of harm.</a:t>
            </a:r>
          </a:p>
        </p:txBody>
      </p:sp>
    </p:spTree>
    <p:extLst>
      <p:ext uri="{BB962C8B-B14F-4D97-AF65-F5344CB8AC3E}">
        <p14:creationId xmlns:p14="http://schemas.microsoft.com/office/powerpoint/2010/main" val="28008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Security Practices</a:t>
            </a:r>
          </a:p>
        </p:txBody>
      </p:sp>
      <p:sp>
        <p:nvSpPr>
          <p:cNvPr id="3" name="Content Placeholder 2">
            <a:extLst>
              <a:ext uri="{FF2B5EF4-FFF2-40B4-BE49-F238E27FC236}">
                <a16:creationId xmlns:a16="http://schemas.microsoft.com/office/drawing/2014/main" id="{D300A2A2-7770-143E-2C99-F665B9AEEEDA}"/>
              </a:ext>
            </a:extLst>
          </p:cNvPr>
          <p:cNvSpPr>
            <a:spLocks noGrp="1"/>
          </p:cNvSpPr>
          <p:nvPr>
            <p:ph idx="1"/>
          </p:nvPr>
        </p:nvSpPr>
        <p:spPr>
          <a:xfrm>
            <a:off x="457200" y="1395608"/>
            <a:ext cx="8229600" cy="2555906"/>
          </a:xfrm>
        </p:spPr>
        <p:txBody>
          <a:bodyPr>
            <a:normAutofit fontScale="92500" lnSpcReduction="10000"/>
          </a:bodyPr>
          <a:lstStyle/>
          <a:p>
            <a:pPr algn="l"/>
            <a:r>
              <a:rPr lang="en-US" sz="3200" b="0" i="0">
                <a:solidFill>
                  <a:srgbClr val="202124"/>
                </a:solidFill>
                <a:effectLst/>
                <a:latin typeface="Roboto" panose="02000000000000000000" pitchFamily="2" charset="0"/>
              </a:rPr>
              <a:t>Take thought… </a:t>
            </a:r>
          </a:p>
          <a:p>
            <a:pPr algn="l"/>
            <a:r>
              <a:rPr lang="en-US" sz="3200">
                <a:solidFill>
                  <a:srgbClr val="202124"/>
                </a:solidFill>
                <a:latin typeface="Roboto" panose="02000000000000000000" pitchFamily="2" charset="0"/>
              </a:rPr>
              <a:t>Stem from </a:t>
            </a:r>
            <a:r>
              <a:rPr lang="en-US" sz="3200" i="1" u="sng">
                <a:solidFill>
                  <a:srgbClr val="202124"/>
                </a:solidFill>
                <a:latin typeface="Roboto" panose="02000000000000000000" pitchFamily="2" charset="0"/>
              </a:rPr>
              <a:t>applying</a:t>
            </a:r>
            <a:r>
              <a:rPr lang="en-US" sz="3200">
                <a:solidFill>
                  <a:srgbClr val="202124"/>
                </a:solidFill>
                <a:latin typeface="Roboto" panose="02000000000000000000" pitchFamily="2" charset="0"/>
              </a:rPr>
              <a:t>:</a:t>
            </a:r>
          </a:p>
          <a:p>
            <a:pPr lvl="1"/>
            <a:r>
              <a:rPr lang="en-US" sz="3200" b="0" i="0">
                <a:solidFill>
                  <a:srgbClr val="202124"/>
                </a:solidFill>
                <a:effectLst/>
                <a:latin typeface="Roboto" panose="02000000000000000000" pitchFamily="2" charset="0"/>
              </a:rPr>
              <a:t>Technical controls</a:t>
            </a:r>
          </a:p>
          <a:p>
            <a:pPr lvl="1"/>
            <a:r>
              <a:rPr lang="en-US" sz="3200">
                <a:solidFill>
                  <a:srgbClr val="202124"/>
                </a:solidFill>
                <a:latin typeface="Roboto" panose="02000000000000000000" pitchFamily="2" charset="0"/>
              </a:rPr>
              <a:t>Known standard</a:t>
            </a:r>
          </a:p>
          <a:p>
            <a:pPr lvl="1"/>
            <a:r>
              <a:rPr lang="en-US" sz="3200" b="0" i="0">
                <a:solidFill>
                  <a:srgbClr val="202124"/>
                </a:solidFill>
                <a:effectLst/>
                <a:latin typeface="Roboto" panose="02000000000000000000" pitchFamily="2" charset="0"/>
              </a:rPr>
              <a:t>Policy/regulation</a:t>
            </a:r>
          </a:p>
        </p:txBody>
      </p:sp>
      <p:pic>
        <p:nvPicPr>
          <p:cNvPr id="5" name="Picture 4">
            <a:extLst>
              <a:ext uri="{FF2B5EF4-FFF2-40B4-BE49-F238E27FC236}">
                <a16:creationId xmlns:a16="http://schemas.microsoft.com/office/drawing/2014/main" id="{7595F31A-DB78-A045-7F7C-7C0FEF01A2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07839" y="1645334"/>
            <a:ext cx="3378961" cy="3022091"/>
          </a:xfrm>
          <a:prstGeom prst="rect">
            <a:avLst/>
          </a:prstGeom>
        </p:spPr>
      </p:pic>
    </p:spTree>
    <p:extLst>
      <p:ext uri="{BB962C8B-B14F-4D97-AF65-F5344CB8AC3E}">
        <p14:creationId xmlns:p14="http://schemas.microsoft.com/office/powerpoint/2010/main" val="1153389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Revisiting UConn Information</a:t>
            </a:r>
          </a:p>
        </p:txBody>
      </p:sp>
      <p:sp>
        <p:nvSpPr>
          <p:cNvPr id="3" name="Content Placeholder 2">
            <a:extLst>
              <a:ext uri="{FF2B5EF4-FFF2-40B4-BE49-F238E27FC236}">
                <a16:creationId xmlns:a16="http://schemas.microsoft.com/office/drawing/2014/main" id="{8E22FFA3-6161-618F-6872-9E0B423E73A6}"/>
              </a:ext>
            </a:extLst>
          </p:cNvPr>
          <p:cNvSpPr txBox="1">
            <a:spLocks/>
          </p:cNvSpPr>
          <p:nvPr/>
        </p:nvSpPr>
        <p:spPr>
          <a:xfrm>
            <a:off x="457200" y="1956847"/>
            <a:ext cx="8365787" cy="29802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a:solidFill>
                  <a:srgbClr val="202124"/>
                </a:solidFill>
                <a:latin typeface="Roboto" panose="02000000000000000000" pitchFamily="2" charset="0"/>
              </a:rPr>
              <a:t>Protected</a:t>
            </a:r>
          </a:p>
          <a:p>
            <a:pPr lvl="1"/>
            <a:r>
              <a:rPr lang="en-US" sz="3200">
                <a:solidFill>
                  <a:srgbClr val="202124"/>
                </a:solidFill>
                <a:latin typeface="Roboto" panose="02000000000000000000" pitchFamily="2" charset="0"/>
              </a:rPr>
              <a:t>Guarded</a:t>
            </a:r>
          </a:p>
          <a:p>
            <a:r>
              <a:rPr lang="en-US" sz="3200">
                <a:solidFill>
                  <a:srgbClr val="202124"/>
                </a:solidFill>
                <a:latin typeface="Roboto" panose="02000000000000000000" pitchFamily="2" charset="0"/>
              </a:rPr>
              <a:t>Confidential</a:t>
            </a:r>
          </a:p>
          <a:p>
            <a:pPr lvl="1"/>
            <a:r>
              <a:rPr lang="en-US" sz="3200">
                <a:solidFill>
                  <a:srgbClr val="202124"/>
                </a:solidFill>
                <a:latin typeface="Roboto" panose="02000000000000000000" pitchFamily="2" charset="0"/>
              </a:rPr>
              <a:t>Limited disclosure governed by law, regulation, contracts, university policies… </a:t>
            </a:r>
          </a:p>
        </p:txBody>
      </p:sp>
      <p:pic>
        <p:nvPicPr>
          <p:cNvPr id="5" name="Picture 4" descr="QR code to policy.uconn.edu's Data Classification Policy. ">
            <a:extLst>
              <a:ext uri="{FF2B5EF4-FFF2-40B4-BE49-F238E27FC236}">
                <a16:creationId xmlns:a16="http://schemas.microsoft.com/office/drawing/2014/main" id="{EB4FDCD9-7629-0082-3B1B-75B53E6E054D}"/>
              </a:ext>
            </a:extLst>
          </p:cNvPr>
          <p:cNvPicPr>
            <a:picLocks noChangeAspect="1"/>
          </p:cNvPicPr>
          <p:nvPr/>
        </p:nvPicPr>
        <p:blipFill rotWithShape="1">
          <a:blip r:embed="rId3"/>
          <a:srcRect l="69310" t="23091" r="8506" b="36245"/>
          <a:stretch/>
        </p:blipFill>
        <p:spPr>
          <a:xfrm>
            <a:off x="6190593" y="1510123"/>
            <a:ext cx="1282262" cy="1322125"/>
          </a:xfrm>
          <a:prstGeom prst="rect">
            <a:avLst/>
          </a:prstGeom>
        </p:spPr>
      </p:pic>
      <p:sp>
        <p:nvSpPr>
          <p:cNvPr id="6" name="TextBox 5">
            <a:extLst>
              <a:ext uri="{FF2B5EF4-FFF2-40B4-BE49-F238E27FC236}">
                <a16:creationId xmlns:a16="http://schemas.microsoft.com/office/drawing/2014/main" id="{06BCA8EF-115E-B312-D0A2-530CCA43B8AE}"/>
              </a:ext>
            </a:extLst>
          </p:cNvPr>
          <p:cNvSpPr txBox="1"/>
          <p:nvPr/>
        </p:nvSpPr>
        <p:spPr>
          <a:xfrm>
            <a:off x="5423338" y="2889360"/>
            <a:ext cx="3263462" cy="769441"/>
          </a:xfrm>
          <a:prstGeom prst="rect">
            <a:avLst/>
          </a:prstGeom>
          <a:noFill/>
        </p:spPr>
        <p:txBody>
          <a:bodyPr wrap="square" rtlCol="0">
            <a:spAutoFit/>
          </a:bodyPr>
          <a:lstStyle/>
          <a:p>
            <a:r>
              <a:rPr lang="en-US" sz="2200" i="1"/>
              <a:t>Data Classification Policy</a:t>
            </a:r>
          </a:p>
          <a:p>
            <a:r>
              <a:rPr lang="en-US" sz="2200" i="1"/>
              <a:t>policy.uconn.edu</a:t>
            </a:r>
          </a:p>
        </p:txBody>
      </p:sp>
    </p:spTree>
    <p:extLst>
      <p:ext uri="{BB962C8B-B14F-4D97-AF65-F5344CB8AC3E}">
        <p14:creationId xmlns:p14="http://schemas.microsoft.com/office/powerpoint/2010/main" val="37957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30"/>
            <a:ext cx="8229600" cy="857250"/>
          </a:xfrm>
        </p:spPr>
        <p:txBody>
          <a:bodyPr>
            <a:normAutofit fontScale="90000"/>
          </a:bodyPr>
          <a:lstStyle/>
          <a:p>
            <a:r>
              <a:rPr lang="en-US"/>
              <a:t>Understand Information Lifecycle</a:t>
            </a:r>
          </a:p>
        </p:txBody>
      </p:sp>
      <p:graphicFrame>
        <p:nvGraphicFramePr>
          <p:cNvPr id="13" name="Diagram 12" descr="Diagram of a records lifecycle, including 4 stages. Creation/Receipt, Distribution, Use, Disposition. ">
            <a:extLst>
              <a:ext uri="{FF2B5EF4-FFF2-40B4-BE49-F238E27FC236}">
                <a16:creationId xmlns:a16="http://schemas.microsoft.com/office/drawing/2014/main" id="{DBA388E3-C840-28FF-9D74-3CD6DADCAE17}"/>
              </a:ext>
            </a:extLst>
          </p:cNvPr>
          <p:cNvGraphicFramePr/>
          <p:nvPr>
            <p:extLst>
              <p:ext uri="{D42A27DB-BD31-4B8C-83A1-F6EECF244321}">
                <p14:modId xmlns:p14="http://schemas.microsoft.com/office/powerpoint/2010/main" val="1327201057"/>
              </p:ext>
            </p:extLst>
          </p:nvPr>
        </p:nvGraphicFramePr>
        <p:xfrm>
          <a:off x="1524000" y="9520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375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p:txBody>
          <a:bodyPr/>
          <a:lstStyle/>
          <a:p>
            <a:r>
              <a:rPr lang="en-US"/>
              <a:t>A Closer View</a:t>
            </a:r>
          </a:p>
        </p:txBody>
      </p:sp>
      <p:sp>
        <p:nvSpPr>
          <p:cNvPr id="3" name="Content Placeholder 2">
            <a:extLst>
              <a:ext uri="{C183D7F6-B498-43B3-948B-1728B52AA6E4}">
                <adec:decorative xmlns:adec="http://schemas.microsoft.com/office/drawing/2017/decorative" val="0"/>
              </a:ext>
            </a:extLst>
          </p:cNvPr>
          <p:cNvSpPr>
            <a:spLocks noGrp="1"/>
          </p:cNvSpPr>
          <p:nvPr>
            <p:ph sz="half" idx="1"/>
          </p:nvPr>
        </p:nvSpPr>
        <p:spPr>
          <a:xfrm>
            <a:off x="311286" y="1396678"/>
            <a:ext cx="4038600" cy="857250"/>
          </a:xfrm>
        </p:spPr>
        <p:txBody>
          <a:bodyPr>
            <a:normAutofit/>
          </a:bodyPr>
          <a:lstStyle/>
          <a:p>
            <a:r>
              <a:rPr lang="en-US" sz="3200"/>
              <a:t>Lots of assets</a:t>
            </a:r>
          </a:p>
        </p:txBody>
      </p:sp>
      <p:sp>
        <p:nvSpPr>
          <p:cNvPr id="6" name="Content Placeholder 2">
            <a:extLst>
              <a:ext uri="{FF2B5EF4-FFF2-40B4-BE49-F238E27FC236}">
                <a16:creationId xmlns:a16="http://schemas.microsoft.com/office/drawing/2014/main" id="{BC64B361-8B1B-069B-0AED-837AD7949676}"/>
              </a:ext>
              <a:ext uri="{C183D7F6-B498-43B3-948B-1728B52AA6E4}">
                <adec:decorative xmlns:adec="http://schemas.microsoft.com/office/drawing/2017/decorative" val="0"/>
              </a:ext>
            </a:extLst>
          </p:cNvPr>
          <p:cNvSpPr txBox="1">
            <a:spLocks/>
          </p:cNvSpPr>
          <p:nvPr/>
        </p:nvSpPr>
        <p:spPr>
          <a:xfrm>
            <a:off x="311286" y="2025893"/>
            <a:ext cx="4038600" cy="8572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3200"/>
              <a:t>Personal info</a:t>
            </a:r>
          </a:p>
        </p:txBody>
      </p:sp>
      <p:sp>
        <p:nvSpPr>
          <p:cNvPr id="7" name="Content Placeholder 2">
            <a:extLst>
              <a:ext uri="{FF2B5EF4-FFF2-40B4-BE49-F238E27FC236}">
                <a16:creationId xmlns:a16="http://schemas.microsoft.com/office/drawing/2014/main" id="{09466622-E54F-5BD3-D92E-86085ECB1C41}"/>
              </a:ext>
              <a:ext uri="{C183D7F6-B498-43B3-948B-1728B52AA6E4}">
                <adec:decorative xmlns:adec="http://schemas.microsoft.com/office/drawing/2017/decorative" val="0"/>
              </a:ext>
            </a:extLst>
          </p:cNvPr>
          <p:cNvSpPr txBox="1">
            <a:spLocks/>
          </p:cNvSpPr>
          <p:nvPr/>
        </p:nvSpPr>
        <p:spPr>
          <a:xfrm>
            <a:off x="311286" y="2648004"/>
            <a:ext cx="4038600" cy="8572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3200"/>
              <a:t>Proprietary info</a:t>
            </a:r>
          </a:p>
        </p:txBody>
      </p:sp>
      <p:pic>
        <p:nvPicPr>
          <p:cNvPr id="21" name="Content Placeholder 8">
            <a:extLst>
              <a:ext uri="{FF2B5EF4-FFF2-40B4-BE49-F238E27FC236}">
                <a16:creationId xmlns:a16="http://schemas.microsoft.com/office/drawing/2014/main" id="{744E6BF0-B5DF-F834-A093-D660F97240D9}"/>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4243796" y="1396677"/>
            <a:ext cx="4709873" cy="3137616"/>
          </a:xfrm>
        </p:spPr>
      </p:pic>
      <p:pic>
        <p:nvPicPr>
          <p:cNvPr id="10" name="Picture 9">
            <a:extLst>
              <a:ext uri="{FF2B5EF4-FFF2-40B4-BE49-F238E27FC236}">
                <a16:creationId xmlns:a16="http://schemas.microsoft.com/office/drawing/2014/main" id="{DB924C45-573B-CBEB-5855-B56B08FDAD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944158">
            <a:off x="4136572" y="1032000"/>
            <a:ext cx="3505093" cy="2339269"/>
          </a:xfrm>
          <a:prstGeom prst="rect">
            <a:avLst/>
          </a:prstGeom>
        </p:spPr>
      </p:pic>
      <p:pic>
        <p:nvPicPr>
          <p:cNvPr id="14" name="Picture 13">
            <a:extLst>
              <a:ext uri="{FF2B5EF4-FFF2-40B4-BE49-F238E27FC236}">
                <a16:creationId xmlns:a16="http://schemas.microsoft.com/office/drawing/2014/main" id="{B6DAD386-D859-53FC-D75F-4182D2D709B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756829">
            <a:off x="5311594" y="1494527"/>
            <a:ext cx="3716399" cy="2480894"/>
          </a:xfrm>
          <a:prstGeom prst="rect">
            <a:avLst/>
          </a:prstGeom>
        </p:spPr>
      </p:pic>
      <p:pic>
        <p:nvPicPr>
          <p:cNvPr id="16" name="Picture 15">
            <a:extLst>
              <a:ext uri="{FF2B5EF4-FFF2-40B4-BE49-F238E27FC236}">
                <a16:creationId xmlns:a16="http://schemas.microsoft.com/office/drawing/2014/main" id="{608539B0-794D-9142-5DA5-0590A255090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1123414">
            <a:off x="4402419" y="2264700"/>
            <a:ext cx="3835536" cy="2562018"/>
          </a:xfrm>
          <a:prstGeom prst="rect">
            <a:avLst/>
          </a:prstGeom>
        </p:spPr>
      </p:pic>
      <p:pic>
        <p:nvPicPr>
          <p:cNvPr id="20" name="Picture 19">
            <a:extLst>
              <a:ext uri="{FF2B5EF4-FFF2-40B4-BE49-F238E27FC236}">
                <a16:creationId xmlns:a16="http://schemas.microsoft.com/office/drawing/2014/main" id="{19D3AF88-7336-5FE8-6C1A-D01314F615E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rot="283562">
            <a:off x="5549173" y="2443426"/>
            <a:ext cx="3850106" cy="2571750"/>
          </a:xfrm>
          <a:prstGeom prst="rect">
            <a:avLst/>
          </a:prstGeom>
        </p:spPr>
      </p:pic>
    </p:spTree>
    <p:custDataLst>
      <p:tags r:id="rId1"/>
    </p:custDataLst>
    <p:extLst>
      <p:ext uri="{BB962C8B-B14F-4D97-AF65-F5344CB8AC3E}">
        <p14:creationId xmlns:p14="http://schemas.microsoft.com/office/powerpoint/2010/main" val="12592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Securing Information</a:t>
            </a:r>
          </a:p>
        </p:txBody>
      </p:sp>
      <p:sp>
        <p:nvSpPr>
          <p:cNvPr id="6" name="Content Placeholder 4">
            <a:extLst>
              <a:ext uri="{FF2B5EF4-FFF2-40B4-BE49-F238E27FC236}">
                <a16:creationId xmlns:a16="http://schemas.microsoft.com/office/drawing/2014/main" id="{2057BC28-436D-0D14-8313-F0EDCBD7276C}"/>
              </a:ext>
            </a:extLst>
          </p:cNvPr>
          <p:cNvSpPr txBox="1">
            <a:spLocks/>
          </p:cNvSpPr>
          <p:nvPr/>
        </p:nvSpPr>
        <p:spPr>
          <a:xfrm>
            <a:off x="530512" y="1330698"/>
            <a:ext cx="8574656" cy="1051344"/>
          </a:xfrm>
          <a:prstGeom prst="rect">
            <a:avLst/>
          </a:prstGeom>
        </p:spPr>
        <p:txBody>
          <a:bodyPr vert="horz" lIns="91440" tIns="45720" rIns="91440" bIns="45720" rtlCol="0">
            <a:noAutofit/>
          </a:bodyPr>
          <a:lstStyle>
            <a:lvl1pPr marL="342900" indent="-342900">
              <a:spcBef>
                <a:spcPct val="20000"/>
              </a:spcBef>
              <a:buFont typeface="Arial"/>
              <a:buChar char="•"/>
              <a:defRPr sz="3000">
                <a:latin typeface="Roboto" panose="02000000000000000000" pitchFamily="2" charset="0"/>
                <a:ea typeface="Roboto" panose="02000000000000000000" pitchFamily="2" charset="0"/>
                <a:cs typeface="Roboto" panose="02000000000000000000" pitchFamily="2" charset="0"/>
              </a:defRPr>
            </a:lvl1pPr>
            <a:lvl2pPr marL="742950" lvl="1" indent="-285750">
              <a:spcBef>
                <a:spcPct val="20000"/>
              </a:spcBef>
              <a:buFont typeface="Arial"/>
              <a:buChar char="–"/>
              <a:defRPr sz="3000">
                <a:latin typeface="Roboto" panose="02000000000000000000" pitchFamily="2" charset="0"/>
                <a:ea typeface="Roboto" panose="02000000000000000000" pitchFamily="2" charset="0"/>
                <a:cs typeface="Roboto" panose="02000000000000000000" pitchFamily="2" charset="0"/>
              </a:defRPr>
            </a:lvl2pPr>
            <a:lvl3pPr marL="1143000" indent="-228600">
              <a:spcBef>
                <a:spcPct val="20000"/>
              </a:spcBef>
              <a:buFont typeface="Arial"/>
              <a:buChar char="•"/>
              <a:defRPr sz="2000">
                <a:latin typeface="Arial"/>
                <a:cs typeface="Arial"/>
              </a:defRPr>
            </a:lvl3pPr>
            <a:lvl4pPr marL="1600200" indent="-228600">
              <a:spcBef>
                <a:spcPct val="20000"/>
              </a:spcBef>
              <a:buFont typeface="Arial"/>
              <a:buChar char="–"/>
              <a:defRPr sz="2000">
                <a:latin typeface="Arial"/>
                <a:cs typeface="Arial"/>
              </a:defRPr>
            </a:lvl4pPr>
            <a:lvl5pPr marL="2057400" indent="-228600">
              <a:spcBef>
                <a:spcPct val="20000"/>
              </a:spcBef>
              <a:buFont typeface="Arial"/>
              <a:buChar char="»"/>
              <a:defRPr sz="2000">
                <a:latin typeface="Arial"/>
                <a:cs typeface="Arial"/>
              </a:defRPr>
            </a:lvl5pPr>
            <a:lvl6pPr marL="2514600" indent="-228600">
              <a:spcBef>
                <a:spcPct val="20000"/>
              </a:spcBef>
              <a:buFont typeface="Arial"/>
              <a:buChar char="•"/>
            </a:lvl6pPr>
            <a:lvl7pPr marL="2971800" indent="-228600">
              <a:spcBef>
                <a:spcPct val="20000"/>
              </a:spcBef>
              <a:buFont typeface="Arial"/>
              <a:buChar char="•"/>
            </a:lvl7pPr>
            <a:lvl8pPr marL="3429000" indent="-228600">
              <a:spcBef>
                <a:spcPct val="20000"/>
              </a:spcBef>
              <a:buFont typeface="Arial"/>
              <a:buChar char="•"/>
            </a:lvl8pPr>
            <a:lvl9pPr marL="3886200" indent="-228600">
              <a:spcBef>
                <a:spcPct val="20000"/>
              </a:spcBef>
              <a:buFont typeface="Arial"/>
              <a:buChar char="•"/>
            </a:lvl9pPr>
          </a:lstStyle>
          <a:p>
            <a:pPr marL="0" indent="0" algn="ctr">
              <a:buNone/>
            </a:pPr>
            <a:r>
              <a:rPr lang="en-US" sz="3200"/>
              <a:t>You </a:t>
            </a:r>
            <a:r>
              <a:rPr lang="en-US" sz="3200" i="1"/>
              <a:t>apply</a:t>
            </a:r>
            <a:r>
              <a:rPr lang="en-US" sz="3200"/>
              <a:t> security by managing information (and the access to it)!</a:t>
            </a:r>
          </a:p>
        </p:txBody>
      </p:sp>
      <p:pic>
        <p:nvPicPr>
          <p:cNvPr id="4" name="Picture 3" descr="A picture containing computers, emails and a globe representing the transfer of files across the web.">
            <a:extLst>
              <a:ext uri="{FF2B5EF4-FFF2-40B4-BE49-F238E27FC236}">
                <a16:creationId xmlns:a16="http://schemas.microsoft.com/office/drawing/2014/main" id="{BC9D0BAC-3805-F2EA-2F3B-F5EB63ACE569}"/>
              </a:ext>
              <a:ext uri="{C183D7F6-B498-43B3-948B-1728B52AA6E4}">
                <adec:decorative xmlns:adec="http://schemas.microsoft.com/office/drawing/2017/decorative" val="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41583" y="2649115"/>
            <a:ext cx="3540469" cy="23685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7657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Managing Access to Information</a:t>
            </a:r>
          </a:p>
        </p:txBody>
      </p:sp>
      <p:sp>
        <p:nvSpPr>
          <p:cNvPr id="5" name="Content Placeholder 4">
            <a:extLst>
              <a:ext uri="{FF2B5EF4-FFF2-40B4-BE49-F238E27FC236}">
                <a16:creationId xmlns:a16="http://schemas.microsoft.com/office/drawing/2014/main" id="{959912F8-C819-E3D9-3C80-6557BCE63BE5}"/>
              </a:ext>
            </a:extLst>
          </p:cNvPr>
          <p:cNvSpPr>
            <a:spLocks noGrp="1"/>
          </p:cNvSpPr>
          <p:nvPr>
            <p:ph sz="half" idx="1"/>
          </p:nvPr>
        </p:nvSpPr>
        <p:spPr>
          <a:xfrm>
            <a:off x="457200" y="1543051"/>
            <a:ext cx="6732872" cy="2399222"/>
          </a:xfrm>
        </p:spPr>
        <p:txBody>
          <a:bodyPr>
            <a:normAutofit/>
          </a:bodyPr>
          <a:lstStyle/>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Microsoft 365 Shares</a:t>
            </a:r>
          </a:p>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Student Work Accounts</a:t>
            </a:r>
          </a:p>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Final Disposition</a:t>
            </a:r>
          </a:p>
        </p:txBody>
      </p:sp>
    </p:spTree>
    <p:extLst>
      <p:ext uri="{BB962C8B-B14F-4D97-AF65-F5344CB8AC3E}">
        <p14:creationId xmlns:p14="http://schemas.microsoft.com/office/powerpoint/2010/main" val="2619364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Managing Access to Information 2</a:t>
            </a:r>
          </a:p>
        </p:txBody>
      </p:sp>
      <p:sp>
        <p:nvSpPr>
          <p:cNvPr id="5" name="Content Placeholder 4">
            <a:extLst>
              <a:ext uri="{FF2B5EF4-FFF2-40B4-BE49-F238E27FC236}">
                <a16:creationId xmlns:a16="http://schemas.microsoft.com/office/drawing/2014/main" id="{959912F8-C819-E3D9-3C80-6557BCE63BE5}"/>
              </a:ext>
            </a:extLst>
          </p:cNvPr>
          <p:cNvSpPr>
            <a:spLocks noGrp="1"/>
          </p:cNvSpPr>
          <p:nvPr>
            <p:ph sz="half" idx="1"/>
          </p:nvPr>
        </p:nvSpPr>
        <p:spPr>
          <a:xfrm>
            <a:off x="457200" y="1543051"/>
            <a:ext cx="6732872" cy="2399222"/>
          </a:xfrm>
        </p:spPr>
        <p:txBody>
          <a:bodyPr>
            <a:normAutofit/>
          </a:bodyPr>
          <a:lstStyle/>
          <a:p>
            <a:pPr marL="971550" lvl="1" indent="-514350">
              <a:buFont typeface="+mj-lt"/>
              <a:buAutoNum type="arabicParenR"/>
            </a:pPr>
            <a:r>
              <a:rPr lang="en-US" sz="3200" b="1">
                <a:latin typeface="Roboto" panose="02000000000000000000" pitchFamily="2" charset="0"/>
                <a:ea typeface="Roboto" panose="02000000000000000000" pitchFamily="2" charset="0"/>
                <a:cs typeface="Roboto" panose="02000000000000000000" pitchFamily="2" charset="0"/>
              </a:rPr>
              <a:t>Microsoft 365 Shares</a:t>
            </a:r>
          </a:p>
          <a:p>
            <a:pPr marL="971550" lvl="1" indent="-514350">
              <a:buFont typeface="+mj-lt"/>
              <a:buAutoNum type="arabicParenR"/>
            </a:pPr>
            <a:r>
              <a:rPr lang="en-US" sz="320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Student Work Accounts</a:t>
            </a:r>
          </a:p>
          <a:p>
            <a:pPr marL="971550" lvl="1" indent="-514350">
              <a:buFont typeface="+mj-lt"/>
              <a:buAutoNum type="arabicParenR"/>
            </a:pPr>
            <a:r>
              <a:rPr lang="en-US" sz="320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Final Disposition</a:t>
            </a:r>
          </a:p>
        </p:txBody>
      </p:sp>
      <p:pic>
        <p:nvPicPr>
          <p:cNvPr id="4" name="Picture 3">
            <a:extLst>
              <a:ext uri="{FF2B5EF4-FFF2-40B4-BE49-F238E27FC236}">
                <a16:creationId xmlns:a16="http://schemas.microsoft.com/office/drawing/2014/main" id="{D7661D6A-8699-383B-8C35-A2C3284721F2}"/>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67403" y="2310063"/>
            <a:ext cx="1645338" cy="1323339"/>
          </a:xfrm>
          <a:prstGeom prst="rect">
            <a:avLst/>
          </a:prstGeom>
        </p:spPr>
      </p:pic>
    </p:spTree>
    <p:extLst>
      <p:ext uri="{BB962C8B-B14F-4D97-AF65-F5344CB8AC3E}">
        <p14:creationId xmlns:p14="http://schemas.microsoft.com/office/powerpoint/2010/main" val="1037445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606D1-11CC-61EF-FB86-D9C5D0368CE6}"/>
              </a:ext>
            </a:extLst>
          </p:cNvPr>
          <p:cNvSpPr>
            <a:spLocks noGrp="1"/>
          </p:cNvSpPr>
          <p:nvPr>
            <p:ph type="title"/>
          </p:nvPr>
        </p:nvSpPr>
        <p:spPr>
          <a:xfrm>
            <a:off x="250166" y="189123"/>
            <a:ext cx="8229600" cy="857250"/>
          </a:xfrm>
        </p:spPr>
        <p:txBody>
          <a:bodyPr/>
          <a:lstStyle/>
          <a:p>
            <a:r>
              <a:rPr lang="en-US"/>
              <a:t>Microsoft 365 Shares</a:t>
            </a:r>
          </a:p>
        </p:txBody>
      </p:sp>
      <p:pic>
        <p:nvPicPr>
          <p:cNvPr id="6" name="Picture 5" descr="Microsoft 365 document sharing button and managing access links. ">
            <a:extLst>
              <a:ext uri="{FF2B5EF4-FFF2-40B4-BE49-F238E27FC236}">
                <a16:creationId xmlns:a16="http://schemas.microsoft.com/office/drawing/2014/main" id="{C68D65AE-21C4-5E70-E3E5-EBAA15636D85}"/>
              </a:ext>
            </a:extLst>
          </p:cNvPr>
          <p:cNvPicPr>
            <a:picLocks noChangeAspect="1"/>
          </p:cNvPicPr>
          <p:nvPr/>
        </p:nvPicPr>
        <p:blipFill rotWithShape="1">
          <a:blip r:embed="rId3"/>
          <a:srcRect l="90440" t="14933" b="65116"/>
          <a:stretch/>
        </p:blipFill>
        <p:spPr>
          <a:xfrm>
            <a:off x="1431985" y="1779639"/>
            <a:ext cx="2613804" cy="2931844"/>
          </a:xfrm>
          <a:prstGeom prst="rect">
            <a:avLst/>
          </a:prstGeom>
        </p:spPr>
      </p:pic>
      <p:pic>
        <p:nvPicPr>
          <p:cNvPr id="5" name="Picture 4" descr="Microsoft 365 screenshot of document sharing settings. ">
            <a:extLst>
              <a:ext uri="{FF2B5EF4-FFF2-40B4-BE49-F238E27FC236}">
                <a16:creationId xmlns:a16="http://schemas.microsoft.com/office/drawing/2014/main" id="{F2585BA7-8F55-C577-ED0B-594080B4B0DE}"/>
              </a:ext>
            </a:extLst>
          </p:cNvPr>
          <p:cNvPicPr>
            <a:picLocks noChangeAspect="1"/>
          </p:cNvPicPr>
          <p:nvPr/>
        </p:nvPicPr>
        <p:blipFill rotWithShape="1">
          <a:blip r:embed="rId4"/>
          <a:srcRect l="36596" t="21424" r="36915" b="11638"/>
          <a:stretch/>
        </p:blipFill>
        <p:spPr>
          <a:xfrm>
            <a:off x="5720190" y="299274"/>
            <a:ext cx="3346172" cy="4544952"/>
          </a:xfrm>
          <a:prstGeom prst="rect">
            <a:avLst/>
          </a:prstGeom>
        </p:spPr>
      </p:pic>
    </p:spTree>
    <p:extLst>
      <p:ext uri="{BB962C8B-B14F-4D97-AF65-F5344CB8AC3E}">
        <p14:creationId xmlns:p14="http://schemas.microsoft.com/office/powerpoint/2010/main" val="255959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Microsoft 365 Notification</a:t>
            </a:r>
          </a:p>
        </p:txBody>
      </p:sp>
      <p:pic>
        <p:nvPicPr>
          <p:cNvPr id="6" name="Picture 5" descr="Screenshot of a legitimate Microsoft 365 document share notification via email. ">
            <a:extLst>
              <a:ext uri="{FF2B5EF4-FFF2-40B4-BE49-F238E27FC236}">
                <a16:creationId xmlns:a16="http://schemas.microsoft.com/office/drawing/2014/main" id="{266D1B9B-C511-9B70-AD4B-FCA78DF92FE9}"/>
              </a:ext>
            </a:extLst>
          </p:cNvPr>
          <p:cNvPicPr>
            <a:picLocks noChangeAspect="1"/>
          </p:cNvPicPr>
          <p:nvPr/>
        </p:nvPicPr>
        <p:blipFill rotWithShape="1">
          <a:blip r:embed="rId3"/>
          <a:srcRect l="559" t="17885" r="33735" b="7872"/>
          <a:stretch/>
        </p:blipFill>
        <p:spPr>
          <a:xfrm>
            <a:off x="1622323" y="1277792"/>
            <a:ext cx="6152408" cy="3736660"/>
          </a:xfrm>
          <a:prstGeom prst="rect">
            <a:avLst/>
          </a:prstGeom>
        </p:spPr>
      </p:pic>
    </p:spTree>
    <p:extLst>
      <p:ext uri="{BB962C8B-B14F-4D97-AF65-F5344CB8AC3E}">
        <p14:creationId xmlns:p14="http://schemas.microsoft.com/office/powerpoint/2010/main" val="329891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Microsoft 365 Shares Heading</a:t>
            </a:r>
          </a:p>
        </p:txBody>
      </p:sp>
      <p:pic>
        <p:nvPicPr>
          <p:cNvPr id="6" name="Picture 5" descr="Screenshot of heading information in legitimate Microsoft 365 email notification of document sharing. ">
            <a:extLst>
              <a:ext uri="{FF2B5EF4-FFF2-40B4-BE49-F238E27FC236}">
                <a16:creationId xmlns:a16="http://schemas.microsoft.com/office/drawing/2014/main" id="{266D1B9B-C511-9B70-AD4B-FCA78DF92FE9}"/>
              </a:ext>
            </a:extLst>
          </p:cNvPr>
          <p:cNvPicPr>
            <a:picLocks noChangeAspect="1"/>
          </p:cNvPicPr>
          <p:nvPr/>
        </p:nvPicPr>
        <p:blipFill rotWithShape="1">
          <a:blip r:embed="rId3"/>
          <a:srcRect l="559" t="17885" r="63023" b="68042"/>
          <a:stretch/>
        </p:blipFill>
        <p:spPr>
          <a:xfrm>
            <a:off x="0" y="1295577"/>
            <a:ext cx="8957180" cy="1860578"/>
          </a:xfrm>
          <a:prstGeom prst="rect">
            <a:avLst/>
          </a:prstGeom>
        </p:spPr>
      </p:pic>
    </p:spTree>
    <p:extLst>
      <p:ext uri="{BB962C8B-B14F-4D97-AF65-F5344CB8AC3E}">
        <p14:creationId xmlns:p14="http://schemas.microsoft.com/office/powerpoint/2010/main" val="2632398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686800" cy="857250"/>
          </a:xfrm>
        </p:spPr>
        <p:txBody>
          <a:bodyPr>
            <a:normAutofit/>
          </a:bodyPr>
          <a:lstStyle/>
          <a:p>
            <a:r>
              <a:rPr lang="en-US"/>
              <a:t>Microsoft 365 Shares Email Body</a:t>
            </a:r>
          </a:p>
        </p:txBody>
      </p:sp>
      <p:pic>
        <p:nvPicPr>
          <p:cNvPr id="6" name="Picture 5" descr="Screenshot of legitimate email notification of Microsoft 365 document being shared. ">
            <a:extLst>
              <a:ext uri="{FF2B5EF4-FFF2-40B4-BE49-F238E27FC236}">
                <a16:creationId xmlns:a16="http://schemas.microsoft.com/office/drawing/2014/main" id="{266D1B9B-C511-9B70-AD4B-FCA78DF92FE9}"/>
              </a:ext>
            </a:extLst>
          </p:cNvPr>
          <p:cNvPicPr>
            <a:picLocks noChangeAspect="1"/>
          </p:cNvPicPr>
          <p:nvPr/>
        </p:nvPicPr>
        <p:blipFill rotWithShape="1">
          <a:blip r:embed="rId3"/>
          <a:srcRect l="32901" t="34302" r="33735" b="7873"/>
          <a:stretch/>
        </p:blipFill>
        <p:spPr>
          <a:xfrm>
            <a:off x="2487562" y="1259825"/>
            <a:ext cx="4168876" cy="3883675"/>
          </a:xfrm>
          <a:prstGeom prst="rect">
            <a:avLst/>
          </a:prstGeom>
        </p:spPr>
      </p:pic>
    </p:spTree>
    <p:extLst>
      <p:ext uri="{BB962C8B-B14F-4D97-AF65-F5344CB8AC3E}">
        <p14:creationId xmlns:p14="http://schemas.microsoft.com/office/powerpoint/2010/main" val="1437966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Microsoft 365 Sharing</a:t>
            </a:r>
          </a:p>
        </p:txBody>
      </p:sp>
      <p:sp>
        <p:nvSpPr>
          <p:cNvPr id="3" name="Content Placeholder 4">
            <a:extLst>
              <a:ext uri="{FF2B5EF4-FFF2-40B4-BE49-F238E27FC236}">
                <a16:creationId xmlns:a16="http://schemas.microsoft.com/office/drawing/2014/main" id="{F0E03750-F4E8-F85F-565E-2A47D51F7F2E}"/>
              </a:ext>
            </a:extLst>
          </p:cNvPr>
          <p:cNvSpPr>
            <a:spLocks noGrp="1"/>
          </p:cNvSpPr>
          <p:nvPr>
            <p:ph sz="half" idx="1"/>
          </p:nvPr>
        </p:nvSpPr>
        <p:spPr>
          <a:xfrm>
            <a:off x="119743" y="1578967"/>
            <a:ext cx="7256206" cy="2399222"/>
          </a:xfrm>
        </p:spPr>
        <p:txBody>
          <a:bodyPr>
            <a:normAutofit/>
          </a:bodyPr>
          <a:lstStyle/>
          <a:p>
            <a:r>
              <a:rPr lang="en-US" sz="3200">
                <a:latin typeface="Roboto" panose="02000000000000000000" pitchFamily="2" charset="0"/>
                <a:ea typeface="Roboto" panose="02000000000000000000" pitchFamily="2" charset="0"/>
                <a:cs typeface="Roboto" panose="02000000000000000000" pitchFamily="2" charset="0"/>
              </a:rPr>
              <a:t>Externally (with password)</a:t>
            </a:r>
          </a:p>
          <a:p>
            <a:r>
              <a:rPr lang="en-US" sz="3200">
                <a:latin typeface="Roboto" panose="02000000000000000000" pitchFamily="2" charset="0"/>
                <a:ea typeface="Roboto" panose="02000000000000000000" pitchFamily="2" charset="0"/>
                <a:cs typeface="Roboto" panose="02000000000000000000" pitchFamily="2" charset="0"/>
              </a:rPr>
              <a:t>Request upload</a:t>
            </a:r>
          </a:p>
          <a:p>
            <a:r>
              <a:rPr lang="en-US" sz="3200"/>
              <a:t>[Encrypt] (in transit)*</a:t>
            </a:r>
            <a:endParaRPr lang="en-US" sz="3200">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picture containing computer sending files through the air to another computer. ">
            <a:extLst>
              <a:ext uri="{FF2B5EF4-FFF2-40B4-BE49-F238E27FC236}">
                <a16:creationId xmlns:a16="http://schemas.microsoft.com/office/drawing/2014/main" id="{43DC4CE8-2D3F-1DCA-0284-71296518D31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82935" y="2180997"/>
            <a:ext cx="3344636" cy="2508477"/>
          </a:xfrm>
          <a:prstGeom prst="rect">
            <a:avLst/>
          </a:prstGeom>
        </p:spPr>
      </p:pic>
    </p:spTree>
    <p:extLst>
      <p:ext uri="{BB962C8B-B14F-4D97-AF65-F5344CB8AC3E}">
        <p14:creationId xmlns:p14="http://schemas.microsoft.com/office/powerpoint/2010/main" val="18500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Knowledge Base Resource</a:t>
            </a:r>
          </a:p>
        </p:txBody>
      </p:sp>
      <p:pic>
        <p:nvPicPr>
          <p:cNvPr id="5" name="Picture 4" descr="Sceenshot of UConn Knowledge Base website available at kb.uconn.edu. ">
            <a:extLst>
              <a:ext uri="{FF2B5EF4-FFF2-40B4-BE49-F238E27FC236}">
                <a16:creationId xmlns:a16="http://schemas.microsoft.com/office/drawing/2014/main" id="{66544C39-608C-7252-5612-0725B2D1B2CF}"/>
              </a:ext>
            </a:extLst>
          </p:cNvPr>
          <p:cNvPicPr>
            <a:picLocks noChangeAspect="1"/>
          </p:cNvPicPr>
          <p:nvPr/>
        </p:nvPicPr>
        <p:blipFill rotWithShape="1">
          <a:blip r:embed="rId3"/>
          <a:srcRect r="1698" b="21845"/>
          <a:stretch/>
        </p:blipFill>
        <p:spPr>
          <a:xfrm>
            <a:off x="0" y="1241292"/>
            <a:ext cx="8988725" cy="4019909"/>
          </a:xfrm>
          <a:prstGeom prst="rect">
            <a:avLst/>
          </a:prstGeom>
        </p:spPr>
      </p:pic>
      <p:sp>
        <p:nvSpPr>
          <p:cNvPr id="3" name="TextBox 2">
            <a:extLst>
              <a:ext uri="{FF2B5EF4-FFF2-40B4-BE49-F238E27FC236}">
                <a16:creationId xmlns:a16="http://schemas.microsoft.com/office/drawing/2014/main" id="{BBBE71B1-A3CB-B7A4-8633-A71A73F13772}"/>
              </a:ext>
            </a:extLst>
          </p:cNvPr>
          <p:cNvSpPr txBox="1"/>
          <p:nvPr/>
        </p:nvSpPr>
        <p:spPr>
          <a:xfrm>
            <a:off x="457200" y="2501660"/>
            <a:ext cx="1526875" cy="584775"/>
          </a:xfrm>
          <a:prstGeom prst="rect">
            <a:avLst/>
          </a:prstGeom>
          <a:noFill/>
        </p:spPr>
        <p:txBody>
          <a:bodyPr wrap="square" rtlCol="0">
            <a:spAutoFit/>
          </a:bodyPr>
          <a:lstStyle/>
          <a:p>
            <a:r>
              <a:rPr lang="en-US" sz="3200">
                <a:solidFill>
                  <a:schemeClr val="bg1"/>
                </a:solidFill>
                <a:latin typeface="Roboto" panose="02000000000000000000" pitchFamily="2" charset="0"/>
                <a:ea typeface="Roboto" panose="02000000000000000000" pitchFamily="2" charset="0"/>
                <a:cs typeface="Roboto" panose="02000000000000000000" pitchFamily="2" charset="0"/>
              </a:rPr>
              <a:t>Visit…</a:t>
            </a:r>
          </a:p>
        </p:txBody>
      </p:sp>
      <p:sp>
        <p:nvSpPr>
          <p:cNvPr id="6" name="Content Placeholder 4">
            <a:extLst>
              <a:ext uri="{FF2B5EF4-FFF2-40B4-BE49-F238E27FC236}">
                <a16:creationId xmlns:a16="http://schemas.microsoft.com/office/drawing/2014/main" id="{FE4A1806-3B4B-F330-AB0C-C6F3FD4EE18D}"/>
              </a:ext>
            </a:extLst>
          </p:cNvPr>
          <p:cNvSpPr txBox="1">
            <a:spLocks/>
          </p:cNvSpPr>
          <p:nvPr/>
        </p:nvSpPr>
        <p:spPr>
          <a:xfrm>
            <a:off x="1863185" y="2501660"/>
            <a:ext cx="4420169" cy="5847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a:solidFill>
                  <a:schemeClr val="bg1"/>
                </a:solidFill>
                <a:latin typeface="Roboto" panose="02000000000000000000" pitchFamily="2" charset="0"/>
                <a:ea typeface="Roboto" panose="02000000000000000000" pitchFamily="2" charset="0"/>
                <a:cs typeface="Roboto" panose="02000000000000000000" pitchFamily="2" charset="0"/>
              </a:rPr>
              <a:t>kb.uconn.edu</a:t>
            </a:r>
          </a:p>
        </p:txBody>
      </p:sp>
    </p:spTree>
    <p:extLst>
      <p:ext uri="{BB962C8B-B14F-4D97-AF65-F5344CB8AC3E}">
        <p14:creationId xmlns:p14="http://schemas.microsoft.com/office/powerpoint/2010/main" val="331971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Managing Access to Information 3</a:t>
            </a:r>
          </a:p>
        </p:txBody>
      </p:sp>
      <p:sp>
        <p:nvSpPr>
          <p:cNvPr id="4" name="Content Placeholder 4">
            <a:extLst>
              <a:ext uri="{FF2B5EF4-FFF2-40B4-BE49-F238E27FC236}">
                <a16:creationId xmlns:a16="http://schemas.microsoft.com/office/drawing/2014/main" id="{79C13872-9D71-4D6C-4FE9-60BF081DBD81}"/>
              </a:ext>
            </a:extLst>
          </p:cNvPr>
          <p:cNvSpPr>
            <a:spLocks noGrp="1"/>
          </p:cNvSpPr>
          <p:nvPr>
            <p:ph sz="half" idx="1"/>
          </p:nvPr>
        </p:nvSpPr>
        <p:spPr>
          <a:xfrm>
            <a:off x="457200" y="1543051"/>
            <a:ext cx="6732872" cy="2399222"/>
          </a:xfrm>
        </p:spPr>
        <p:txBody>
          <a:bodyPr>
            <a:normAutofit/>
          </a:bodyPr>
          <a:lstStyle/>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Microsoft 365 Shares</a:t>
            </a:r>
          </a:p>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Student Work Accounts</a:t>
            </a:r>
          </a:p>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Final Disposition</a:t>
            </a:r>
          </a:p>
        </p:txBody>
      </p:sp>
    </p:spTree>
    <p:extLst>
      <p:ext uri="{BB962C8B-B14F-4D97-AF65-F5344CB8AC3E}">
        <p14:creationId xmlns:p14="http://schemas.microsoft.com/office/powerpoint/2010/main" val="219339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UConn is Far Reaching</a:t>
            </a:r>
          </a:p>
        </p:txBody>
      </p:sp>
      <p:pic>
        <p:nvPicPr>
          <p:cNvPr id="7" name="Content Placeholder 6">
            <a:extLst>
              <a:ext uri="{FF2B5EF4-FFF2-40B4-BE49-F238E27FC236}">
                <a16:creationId xmlns:a16="http://schemas.microsoft.com/office/drawing/2014/main" id="{8908E749-359E-773C-A8FC-08DBE28ED393}"/>
              </a:ext>
              <a:ext uri="{C183D7F6-B498-43B3-948B-1728B52AA6E4}">
                <adec:decorative xmlns:adec="http://schemas.microsoft.com/office/drawing/2017/decorative" val="1"/>
              </a:ext>
            </a:extLst>
          </p:cNvPr>
          <p:cNvPicPr>
            <a:picLocks noGrp="1" noChangeAspect="1"/>
          </p:cNvPicPr>
          <p:nvPr>
            <p:ph sz="half" idx="1"/>
          </p:nvPr>
        </p:nvPicPr>
        <p:blipFill>
          <a:blip r:embed="rId4">
            <a:extLst>
              <a:ext uri="{837473B0-CC2E-450A-ABE3-18F120FF3D39}">
                <a1611:picAttrSrcUrl xmlns:a1611="http://schemas.microsoft.com/office/drawing/2016/11/main" r:id="rId5"/>
              </a:ext>
            </a:extLst>
          </a:blip>
          <a:stretch>
            <a:fillRect/>
          </a:stretch>
        </p:blipFill>
        <p:spPr>
          <a:xfrm>
            <a:off x="457199" y="1683393"/>
            <a:ext cx="3158602" cy="1776713"/>
          </a:xfrm>
        </p:spPr>
      </p:pic>
      <p:pic>
        <p:nvPicPr>
          <p:cNvPr id="10" name="Picture 9">
            <a:extLst>
              <a:ext uri="{FF2B5EF4-FFF2-40B4-BE49-F238E27FC236}">
                <a16:creationId xmlns:a16="http://schemas.microsoft.com/office/drawing/2014/main" id="{282A21E5-6A7A-C0C8-55A9-63A3520F451E}"/>
              </a:ext>
              <a:ext uri="{C183D7F6-B498-43B3-948B-1728B52AA6E4}">
                <adec:decorative xmlns:adec="http://schemas.microsoft.com/office/drawing/2017/decorative" val="1"/>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b="15924"/>
          <a:stretch/>
        </p:blipFill>
        <p:spPr>
          <a:xfrm>
            <a:off x="540423" y="1763257"/>
            <a:ext cx="2992153" cy="1776713"/>
          </a:xfrm>
          <a:prstGeom prst="rect">
            <a:avLst/>
          </a:prstGeom>
        </p:spPr>
      </p:pic>
      <p:sp>
        <p:nvSpPr>
          <p:cNvPr id="5" name="Content Placeholder 2">
            <a:extLst>
              <a:ext uri="{FF2B5EF4-FFF2-40B4-BE49-F238E27FC236}">
                <a16:creationId xmlns:a16="http://schemas.microsoft.com/office/drawing/2014/main" id="{56992286-EA04-5C9D-151E-E40DECEB41FC}"/>
              </a:ext>
            </a:extLst>
          </p:cNvPr>
          <p:cNvSpPr txBox="1">
            <a:spLocks/>
          </p:cNvSpPr>
          <p:nvPr/>
        </p:nvSpPr>
        <p:spPr>
          <a:xfrm>
            <a:off x="4219257" y="1282710"/>
            <a:ext cx="4038600" cy="18532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3200">
                <a:solidFill>
                  <a:srgbClr val="202124"/>
                </a:solidFill>
                <a:latin typeface="Roboto" panose="02000000000000000000" pitchFamily="2" charset="0"/>
              </a:rPr>
              <a:t>State presence</a:t>
            </a:r>
          </a:p>
          <a:p>
            <a:r>
              <a:rPr lang="en-US" sz="3200">
                <a:solidFill>
                  <a:srgbClr val="202124"/>
                </a:solidFill>
                <a:latin typeface="Roboto" panose="02000000000000000000" pitchFamily="2" charset="0"/>
              </a:rPr>
              <a:t>National presence</a:t>
            </a:r>
          </a:p>
          <a:p>
            <a:r>
              <a:rPr lang="en-US" sz="3200">
                <a:solidFill>
                  <a:srgbClr val="202124"/>
                </a:solidFill>
                <a:latin typeface="Roboto" panose="02000000000000000000" pitchFamily="2" charset="0"/>
              </a:rPr>
              <a:t>Global presence</a:t>
            </a:r>
            <a:endParaRPr lang="en-US" sz="3200"/>
          </a:p>
          <a:p>
            <a:pPr marL="0" indent="0">
              <a:buFont typeface="Arial"/>
              <a:buNone/>
            </a:pPr>
            <a:endParaRPr lang="en-US"/>
          </a:p>
        </p:txBody>
      </p:sp>
      <p:sp>
        <p:nvSpPr>
          <p:cNvPr id="6" name="Content Placeholder 2">
            <a:extLst>
              <a:ext uri="{FF2B5EF4-FFF2-40B4-BE49-F238E27FC236}">
                <a16:creationId xmlns:a16="http://schemas.microsoft.com/office/drawing/2014/main" id="{DED1EC59-9264-26C8-0773-E1EA43B62AC2}"/>
              </a:ext>
            </a:extLst>
          </p:cNvPr>
          <p:cNvSpPr txBox="1">
            <a:spLocks/>
          </p:cNvSpPr>
          <p:nvPr/>
        </p:nvSpPr>
        <p:spPr>
          <a:xfrm>
            <a:off x="872717" y="3912682"/>
            <a:ext cx="7897308" cy="51413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800">
                <a:solidFill>
                  <a:srgbClr val="202124"/>
                </a:solidFill>
                <a:latin typeface="Arial" panose="020B0604020202020204" pitchFamily="34" charset="0"/>
                <a:cs typeface="Arial" panose="020B0604020202020204" pitchFamily="34" charset="0"/>
              </a:rPr>
              <a:t>Sharing knowledge is core to our mission!</a:t>
            </a:r>
            <a:endParaRPr lang="en-US" sz="2800">
              <a:latin typeface="Arial" panose="020B0604020202020204" pitchFamily="34" charset="0"/>
              <a:cs typeface="Arial" panose="020B0604020202020204" pitchFamily="34" charset="0"/>
            </a:endParaRPr>
          </a:p>
          <a:p>
            <a:pPr marL="0" indent="0">
              <a:buFont typeface="Arial"/>
              <a:buNone/>
            </a:pPr>
            <a:endParaRPr lang="en-US"/>
          </a:p>
        </p:txBody>
      </p:sp>
      <p:sp>
        <p:nvSpPr>
          <p:cNvPr id="3" name="Content Placeholder 2">
            <a:extLst>
              <a:ext uri="{FF2B5EF4-FFF2-40B4-BE49-F238E27FC236}">
                <a16:creationId xmlns:a16="http://schemas.microsoft.com/office/drawing/2014/main" id="{BDF92CEF-E7D8-04F5-AC08-BBFBAFBC6837}"/>
              </a:ext>
            </a:extLst>
          </p:cNvPr>
          <p:cNvSpPr txBox="1">
            <a:spLocks/>
          </p:cNvSpPr>
          <p:nvPr/>
        </p:nvSpPr>
        <p:spPr>
          <a:xfrm>
            <a:off x="228600" y="4506685"/>
            <a:ext cx="8686800" cy="636815"/>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3600">
                <a:solidFill>
                  <a:srgbClr val="202124"/>
                </a:solidFill>
                <a:latin typeface="Arial" panose="020B0604020202020204" pitchFamily="34" charset="0"/>
                <a:cs typeface="Arial" panose="020B0604020202020204" pitchFamily="34" charset="0"/>
              </a:rPr>
              <a:t>Sharing information is core to </a:t>
            </a:r>
            <a:r>
              <a:rPr lang="en-US" sz="3600" i="1">
                <a:solidFill>
                  <a:srgbClr val="202124"/>
                </a:solidFill>
                <a:latin typeface="Arial" panose="020B0604020202020204" pitchFamily="34" charset="0"/>
                <a:cs typeface="Arial" panose="020B0604020202020204" pitchFamily="34" charset="0"/>
              </a:rPr>
              <a:t>supporting</a:t>
            </a:r>
            <a:r>
              <a:rPr lang="en-US" sz="3600">
                <a:solidFill>
                  <a:srgbClr val="202124"/>
                </a:solidFill>
                <a:latin typeface="Arial" panose="020B0604020202020204" pitchFamily="34" charset="0"/>
                <a:cs typeface="Arial" panose="020B0604020202020204" pitchFamily="34" charset="0"/>
              </a:rPr>
              <a:t> our mission!</a:t>
            </a:r>
            <a:endParaRPr lang="en-US" sz="3600">
              <a:latin typeface="Arial" panose="020B0604020202020204" pitchFamily="34" charset="0"/>
              <a:cs typeface="Arial" panose="020B0604020202020204" pitchFamily="34" charset="0"/>
            </a:endParaRPr>
          </a:p>
          <a:p>
            <a:pPr marL="0" indent="0">
              <a:buFont typeface="Arial"/>
              <a:buNone/>
            </a:pPr>
            <a:endParaRPr lang="en-US"/>
          </a:p>
        </p:txBody>
      </p:sp>
    </p:spTree>
    <p:custDataLst>
      <p:tags r:id="rId1"/>
    </p:custDataLst>
    <p:extLst>
      <p:ext uri="{BB962C8B-B14F-4D97-AF65-F5344CB8AC3E}">
        <p14:creationId xmlns:p14="http://schemas.microsoft.com/office/powerpoint/2010/main" val="168354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Managing Access to Information 4</a:t>
            </a:r>
          </a:p>
        </p:txBody>
      </p:sp>
      <p:sp>
        <p:nvSpPr>
          <p:cNvPr id="4" name="Content Placeholder 4">
            <a:extLst>
              <a:ext uri="{FF2B5EF4-FFF2-40B4-BE49-F238E27FC236}">
                <a16:creationId xmlns:a16="http://schemas.microsoft.com/office/drawing/2014/main" id="{79C13872-9D71-4D6C-4FE9-60BF081DBD81}"/>
              </a:ext>
            </a:extLst>
          </p:cNvPr>
          <p:cNvSpPr>
            <a:spLocks noGrp="1"/>
          </p:cNvSpPr>
          <p:nvPr>
            <p:ph sz="half" idx="1"/>
          </p:nvPr>
        </p:nvSpPr>
        <p:spPr>
          <a:xfrm>
            <a:off x="457200" y="1543051"/>
            <a:ext cx="6732872" cy="2399222"/>
          </a:xfrm>
        </p:spPr>
        <p:txBody>
          <a:bodyPr>
            <a:normAutofit/>
          </a:bodyPr>
          <a:lstStyle/>
          <a:p>
            <a:pPr marL="971550" lvl="1" indent="-514350">
              <a:buFont typeface="+mj-lt"/>
              <a:buAutoNum type="arabicParenR"/>
            </a:pPr>
            <a:r>
              <a:rPr lang="en-US" sz="320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Microsoft 365 Shares</a:t>
            </a:r>
          </a:p>
          <a:p>
            <a:pPr marL="971550" lvl="1" indent="-514350">
              <a:buFont typeface="+mj-lt"/>
              <a:buAutoNum type="arabicParenR"/>
            </a:pPr>
            <a:r>
              <a:rPr lang="en-US" sz="3200" b="1">
                <a:latin typeface="Roboto" panose="02000000000000000000" pitchFamily="2" charset="0"/>
                <a:ea typeface="Roboto" panose="02000000000000000000" pitchFamily="2" charset="0"/>
                <a:cs typeface="Roboto" panose="02000000000000000000" pitchFamily="2" charset="0"/>
              </a:rPr>
              <a:t>Student Work Accounts</a:t>
            </a:r>
          </a:p>
          <a:p>
            <a:pPr marL="971550" lvl="1" indent="-514350">
              <a:buFont typeface="+mj-lt"/>
              <a:buAutoNum type="arabicParenR"/>
            </a:pPr>
            <a:r>
              <a:rPr lang="en-US" sz="320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Final Disposition</a:t>
            </a:r>
          </a:p>
          <a:p>
            <a:pPr marL="0" indent="0">
              <a:buNone/>
            </a:pPr>
            <a:endParaRPr lang="en-US" sz="3200">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2522B2D2-DDCA-7C93-5183-D052DF22EBCE}"/>
              </a:ext>
            </a:extLst>
          </p:cNvPr>
          <p:cNvSpPr txBox="1"/>
          <p:nvPr/>
        </p:nvSpPr>
        <p:spPr>
          <a:xfrm>
            <a:off x="1554480" y="4045044"/>
            <a:ext cx="8070783" cy="646331"/>
          </a:xfrm>
          <a:prstGeom prst="rect">
            <a:avLst/>
          </a:prstGeom>
          <a:noFill/>
        </p:spPr>
        <p:txBody>
          <a:bodyPr wrap="square" rtlCol="0">
            <a:spAutoFit/>
          </a:bodyPr>
          <a:lstStyle/>
          <a:p>
            <a:r>
              <a:rPr lang="en-US" sz="3600">
                <a:latin typeface="Roboto" panose="02000000000000000000" pitchFamily="2" charset="0"/>
                <a:ea typeface="Roboto" panose="02000000000000000000" pitchFamily="2" charset="0"/>
                <a:cs typeface="Roboto" panose="02000000000000000000" pitchFamily="2" charset="0"/>
              </a:rPr>
              <a:t>Let’s take a couple polls!</a:t>
            </a:r>
          </a:p>
        </p:txBody>
      </p:sp>
    </p:spTree>
    <p:extLst>
      <p:ext uri="{BB962C8B-B14F-4D97-AF65-F5344CB8AC3E}">
        <p14:creationId xmlns:p14="http://schemas.microsoft.com/office/powerpoint/2010/main" val="8296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ADB-94D3-0052-FCA5-C6E5C0154964}"/>
              </a:ext>
            </a:extLst>
          </p:cNvPr>
          <p:cNvSpPr>
            <a:spLocks noGrp="1"/>
          </p:cNvSpPr>
          <p:nvPr>
            <p:ph type="title" idx="4294967295"/>
          </p:nvPr>
        </p:nvSpPr>
        <p:spPr>
          <a:xfrm>
            <a:off x="457200" y="699297"/>
            <a:ext cx="8229600" cy="857250"/>
          </a:xfrm>
        </p:spPr>
        <p:txBody>
          <a:bodyPr/>
          <a:lstStyle/>
          <a:p>
            <a:r>
              <a:rPr lang="en-US">
                <a:solidFill>
                  <a:schemeClr val="tx1"/>
                </a:solidFill>
              </a:rPr>
              <a:t>Interactive Live Training Poll</a:t>
            </a:r>
          </a:p>
        </p:txBody>
      </p:sp>
      <p:pic>
        <p:nvPicPr>
          <p:cNvPr id="3" name="Picture 2">
            <a:extLst>
              <a:ext uri="{FF2B5EF4-FFF2-40B4-BE49-F238E27FC236}">
                <a16:creationId xmlns:a16="http://schemas.microsoft.com/office/drawing/2014/main" id="{F00E6077-3F24-F2EC-1366-02455B83788F}"/>
              </a:ext>
              <a:ext uri="{C183D7F6-B498-43B3-948B-1728B52AA6E4}">
                <adec:decorative xmlns:adec="http://schemas.microsoft.com/office/drawing/2017/decorative" val="1"/>
              </a:ext>
            </a:extLst>
          </p:cNvPr>
          <p:cNvPicPr>
            <a:picLocks/>
          </p:cNvPicPr>
          <p:nvPr>
            <p:custDataLst>
              <p:tags r:id="rId2"/>
            </p:custDataLst>
          </p:nvPr>
        </p:nvPicPr>
        <p:blipFill>
          <a:blip r:embed="rId8"/>
          <a:stretch>
            <a:fillRect/>
          </a:stretch>
        </p:blipFill>
        <p:spPr>
          <a:xfrm>
            <a:off x="2592070" y="508000"/>
            <a:ext cx="914400" cy="382594"/>
          </a:xfrm>
          <a:prstGeom prst="rect">
            <a:avLst/>
          </a:prstGeom>
        </p:spPr>
      </p:pic>
      <p:pic>
        <p:nvPicPr>
          <p:cNvPr id="5" name="Picture 4" descr="Polling graphic">
            <a:extLst>
              <a:ext uri="{FF2B5EF4-FFF2-40B4-BE49-F238E27FC236}">
                <a16:creationId xmlns:a16="http://schemas.microsoft.com/office/drawing/2014/main" id="{AFD00115-58E9-3ADC-D7CE-C1F6BE320239}"/>
              </a:ext>
            </a:extLst>
          </p:cNvPr>
          <p:cNvPicPr>
            <a:picLocks/>
          </p:cNvPicPr>
          <p:nvPr>
            <p:custDataLst>
              <p:tags r:id="rId3"/>
            </p:custDataLst>
          </p:nvPr>
        </p:nvPicPr>
        <p:blipFill>
          <a:blip r:embed="rId9"/>
          <a:stretch>
            <a:fillRect/>
          </a:stretch>
        </p:blipFill>
        <p:spPr>
          <a:xfrm>
            <a:off x="508000" y="1657350"/>
            <a:ext cx="1828800" cy="1828800"/>
          </a:xfrm>
          <a:prstGeom prst="rect">
            <a:avLst/>
          </a:prstGeom>
        </p:spPr>
      </p:pic>
      <p:sp>
        <p:nvSpPr>
          <p:cNvPr id="6" name="Rectangle 5">
            <a:extLst>
              <a:ext uri="{FF2B5EF4-FFF2-40B4-BE49-F238E27FC236}">
                <a16:creationId xmlns:a16="http://schemas.microsoft.com/office/drawing/2014/main" id="{387789C8-36AB-AEE0-5934-FB43C6C97023}"/>
              </a:ext>
            </a:extLst>
          </p:cNvPr>
          <p:cNvSpPr/>
          <p:nvPr>
            <p:custDataLst>
              <p:tags r:id="rId4"/>
            </p:custDataLst>
          </p:nvPr>
        </p:nvSpPr>
        <p:spPr>
          <a:xfrm>
            <a:off x="2590800" y="1928813"/>
            <a:ext cx="6045200" cy="1285875"/>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US" sz="3600" b="1">
                <a:solidFill>
                  <a:srgbClr val="5B5B5B"/>
                </a:solidFill>
              </a:rPr>
              <a:t>I work regularly with student workers in my department.  </a:t>
            </a:r>
          </a:p>
        </p:txBody>
      </p:sp>
      <p:sp>
        <p:nvSpPr>
          <p:cNvPr id="7" name="Rectangle 6">
            <a:extLst>
              <a:ext uri="{FF2B5EF4-FFF2-40B4-BE49-F238E27FC236}">
                <a16:creationId xmlns:a16="http://schemas.microsoft.com/office/drawing/2014/main" id="{7CB02B5D-05A6-88DC-E307-69532AC174DD}"/>
              </a:ext>
              <a:ext uri="{C183D7F6-B498-43B3-948B-1728B52AA6E4}">
                <adec:decorative xmlns:adec="http://schemas.microsoft.com/office/drawing/2017/decorative" val="1"/>
              </a:ext>
            </a:extLst>
          </p:cNvPr>
          <p:cNvSpPr/>
          <p:nvPr>
            <p:custDataLst>
              <p:tags r:id="rId5"/>
            </p:custDataLst>
          </p:nvPr>
        </p:nvSpPr>
        <p:spPr>
          <a:xfrm>
            <a:off x="2590800" y="4381500"/>
            <a:ext cx="6299200" cy="382594"/>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349385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245F-E9D7-42E2-19AE-0C012D50846E}"/>
              </a:ext>
            </a:extLst>
          </p:cNvPr>
          <p:cNvSpPr txBox="1">
            <a:spLocks noGrp="1"/>
          </p:cNvSpPr>
          <p:nvPr>
            <p:ph type="title" idx="4294967295"/>
          </p:nvPr>
        </p:nvSpPr>
        <p:spPr>
          <a:xfrm>
            <a:off x="457200" y="762001"/>
            <a:ext cx="822960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Arial"/>
                <a:ea typeface="+mj-ea"/>
                <a:cs typeface="Arial"/>
              </a:rPr>
              <a:t>Interactive Live Training Poll cont.</a:t>
            </a:r>
          </a:p>
        </p:txBody>
      </p:sp>
      <p:pic>
        <p:nvPicPr>
          <p:cNvPr id="3" name="Picture 2">
            <a:extLst>
              <a:ext uri="{FF2B5EF4-FFF2-40B4-BE49-F238E27FC236}">
                <a16:creationId xmlns:a16="http://schemas.microsoft.com/office/drawing/2014/main" id="{278DEF41-8874-7CE5-43E6-64D32815B5DB}"/>
              </a:ext>
              <a:ext uri="{C183D7F6-B498-43B3-948B-1728B52AA6E4}">
                <adec:decorative xmlns:adec="http://schemas.microsoft.com/office/drawing/2017/decorative" val="1"/>
              </a:ext>
            </a:extLst>
          </p:cNvPr>
          <p:cNvPicPr>
            <a:picLocks/>
          </p:cNvPicPr>
          <p:nvPr>
            <p:custDataLst>
              <p:tags r:id="rId2"/>
            </p:custDataLst>
          </p:nvPr>
        </p:nvPicPr>
        <p:blipFill>
          <a:blip r:embed="rId7"/>
          <a:stretch>
            <a:fillRect/>
          </a:stretch>
        </p:blipFill>
        <p:spPr>
          <a:xfrm>
            <a:off x="2592070" y="508000"/>
            <a:ext cx="914400" cy="382594"/>
          </a:xfrm>
          <a:prstGeom prst="rect">
            <a:avLst/>
          </a:prstGeom>
        </p:spPr>
      </p:pic>
      <p:pic>
        <p:nvPicPr>
          <p:cNvPr id="5" name="Picture 4" descr="Polling graphic. ">
            <a:extLst>
              <a:ext uri="{FF2B5EF4-FFF2-40B4-BE49-F238E27FC236}">
                <a16:creationId xmlns:a16="http://schemas.microsoft.com/office/drawing/2014/main" id="{A9429B4F-B81E-CEA4-F6FA-2830AF2856C3}"/>
              </a:ext>
            </a:extLst>
          </p:cNvPr>
          <p:cNvPicPr>
            <a:picLocks/>
          </p:cNvPicPr>
          <p:nvPr>
            <p:custDataLst>
              <p:tags r:id="rId3"/>
            </p:custDataLst>
          </p:nvPr>
        </p:nvPicPr>
        <p:blipFill>
          <a:blip r:embed="rId8"/>
          <a:stretch>
            <a:fillRect/>
          </a:stretch>
        </p:blipFill>
        <p:spPr>
          <a:xfrm>
            <a:off x="508000" y="1657350"/>
            <a:ext cx="1828800" cy="1828800"/>
          </a:xfrm>
          <a:prstGeom prst="rect">
            <a:avLst/>
          </a:prstGeom>
        </p:spPr>
      </p:pic>
      <p:sp>
        <p:nvSpPr>
          <p:cNvPr id="6" name="Rectangle 5">
            <a:extLst>
              <a:ext uri="{FF2B5EF4-FFF2-40B4-BE49-F238E27FC236}">
                <a16:creationId xmlns:a16="http://schemas.microsoft.com/office/drawing/2014/main" id="{7A13EF60-83CC-60A3-F025-89919D20CB40}"/>
              </a:ext>
            </a:extLst>
          </p:cNvPr>
          <p:cNvSpPr/>
          <p:nvPr>
            <p:custDataLst>
              <p:tags r:id="rId4"/>
            </p:custDataLst>
          </p:nvPr>
        </p:nvSpPr>
        <p:spPr>
          <a:xfrm>
            <a:off x="2590800" y="1928813"/>
            <a:ext cx="6045200" cy="1285875"/>
          </a:xfrm>
          <a:prstGeom prst="rect">
            <a:avLst/>
          </a:prstGeom>
          <a:noFill/>
          <a:ln w="9525" cap="flat" cmpd="sng" algn="ctr">
            <a:solidFill>
              <a:srgbClr val="FFFFFF"/>
            </a:solid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r>
              <a:rPr lang="en-US" sz="3600" b="1">
                <a:solidFill>
                  <a:srgbClr val="5B5B5B"/>
                </a:solidFill>
              </a:rPr>
              <a:t>Our students have work accounts (e.g. lan09004work)</a:t>
            </a:r>
          </a:p>
        </p:txBody>
      </p:sp>
      <p:sp>
        <p:nvSpPr>
          <p:cNvPr id="7" name="Rectangle 6">
            <a:extLst>
              <a:ext uri="{FF2B5EF4-FFF2-40B4-BE49-F238E27FC236}">
                <a16:creationId xmlns:a16="http://schemas.microsoft.com/office/drawing/2014/main" id="{BB55B36B-C243-6386-4FE1-6BEE87250F76}"/>
              </a:ext>
              <a:ext uri="{C183D7F6-B498-43B3-948B-1728B52AA6E4}">
                <adec:decorative xmlns:adec="http://schemas.microsoft.com/office/drawing/2017/decorative" val="1"/>
              </a:ext>
            </a:extLst>
          </p:cNvPr>
          <p:cNvSpPr/>
          <p:nvPr>
            <p:custDataLst>
              <p:tags r:id="rId5"/>
            </p:custDataLst>
          </p:nvPr>
        </p:nvSpPr>
        <p:spPr>
          <a:xfrm>
            <a:off x="2590800" y="4381500"/>
            <a:ext cx="6299200" cy="382594"/>
          </a:xfrm>
          <a:prstGeom prst="rect">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344903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 Work Account: Why?</a:t>
            </a:r>
          </a:p>
        </p:txBody>
      </p:sp>
      <p:sp>
        <p:nvSpPr>
          <p:cNvPr id="5" name="Content Placeholder 4">
            <a:extLst>
              <a:ext uri="{FF2B5EF4-FFF2-40B4-BE49-F238E27FC236}">
                <a16:creationId xmlns:a16="http://schemas.microsoft.com/office/drawing/2014/main" id="{6B943E7E-D1F8-589E-88EA-53900F918A23}"/>
              </a:ext>
            </a:extLst>
          </p:cNvPr>
          <p:cNvSpPr>
            <a:spLocks noGrp="1"/>
          </p:cNvSpPr>
          <p:nvPr>
            <p:ph idx="1"/>
          </p:nvPr>
        </p:nvSpPr>
        <p:spPr>
          <a:xfrm>
            <a:off x="457200" y="1423181"/>
            <a:ext cx="8229600" cy="3394075"/>
          </a:xfrm>
        </p:spPr>
        <p:txBody>
          <a:bodyPr>
            <a:normAutofit/>
          </a:bodyPr>
          <a:lstStyle/>
          <a:p>
            <a:r>
              <a:rPr lang="en-US" sz="3200"/>
              <a:t>Access to Microsoft 365 apps</a:t>
            </a:r>
          </a:p>
          <a:p>
            <a:r>
              <a:rPr lang="en-US" sz="3200"/>
              <a:t>Separation from work account/school account (e.g. email)</a:t>
            </a:r>
          </a:p>
          <a:p>
            <a:r>
              <a:rPr lang="en-US" sz="3200"/>
              <a:t>Easy access removal upon separation from employment</a:t>
            </a:r>
          </a:p>
        </p:txBody>
      </p:sp>
    </p:spTree>
    <p:extLst>
      <p:ext uri="{BB962C8B-B14F-4D97-AF65-F5344CB8AC3E}">
        <p14:creationId xmlns:p14="http://schemas.microsoft.com/office/powerpoint/2010/main" val="60001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 Work Account: How? </a:t>
            </a:r>
          </a:p>
        </p:txBody>
      </p:sp>
      <p:sp>
        <p:nvSpPr>
          <p:cNvPr id="5" name="Content Placeholder 4">
            <a:extLst>
              <a:ext uri="{FF2B5EF4-FFF2-40B4-BE49-F238E27FC236}">
                <a16:creationId xmlns:a16="http://schemas.microsoft.com/office/drawing/2014/main" id="{6B943E7E-D1F8-589E-88EA-53900F918A23}"/>
              </a:ext>
            </a:extLst>
          </p:cNvPr>
          <p:cNvSpPr>
            <a:spLocks noGrp="1"/>
          </p:cNvSpPr>
          <p:nvPr>
            <p:ph idx="1"/>
          </p:nvPr>
        </p:nvSpPr>
        <p:spPr>
          <a:xfrm>
            <a:off x="457200" y="1393364"/>
            <a:ext cx="8229600" cy="3394075"/>
          </a:xfrm>
        </p:spPr>
        <p:txBody>
          <a:bodyPr>
            <a:normAutofit/>
          </a:bodyPr>
          <a:lstStyle/>
          <a:p>
            <a:pPr marL="971550" lvl="1" indent="-514350">
              <a:buFont typeface="+mj-lt"/>
              <a:buAutoNum type="arabicParenR"/>
            </a:pPr>
            <a:r>
              <a:rPr lang="en-US" sz="3200"/>
              <a:t>Go to NetID.uconn.edu</a:t>
            </a:r>
          </a:p>
          <a:p>
            <a:pPr marL="971550" lvl="1" indent="-514350">
              <a:buFont typeface="+mj-lt"/>
              <a:buAutoNum type="arabicParenR"/>
            </a:pPr>
            <a:r>
              <a:rPr lang="en-US" sz="3200"/>
              <a:t>Log in</a:t>
            </a:r>
          </a:p>
          <a:p>
            <a:pPr marL="971550" lvl="1" indent="-514350">
              <a:buFont typeface="+mj-lt"/>
              <a:buAutoNum type="arabicParenR"/>
            </a:pPr>
            <a:r>
              <a:rPr lang="en-US" sz="3200"/>
              <a:t>Click Account Sponsorship Tab</a:t>
            </a:r>
          </a:p>
          <a:p>
            <a:pPr marL="971550" lvl="1" indent="-514350">
              <a:buFont typeface="+mj-lt"/>
              <a:buAutoNum type="arabicParenR"/>
            </a:pPr>
            <a:r>
              <a:rPr lang="en-US" sz="3200"/>
              <a:t>Scroll to Student NetID Work Accounts</a:t>
            </a:r>
          </a:p>
          <a:p>
            <a:pPr marL="971550" lvl="1" indent="-514350">
              <a:buFont typeface="+mj-lt"/>
              <a:buAutoNum type="arabicParenR"/>
            </a:pPr>
            <a:r>
              <a:rPr lang="en-US" sz="3200"/>
              <a:t>Enter Student Information &amp; Submit</a:t>
            </a:r>
          </a:p>
        </p:txBody>
      </p:sp>
    </p:spTree>
    <p:extLst>
      <p:ext uri="{BB962C8B-B14F-4D97-AF65-F5344CB8AC3E}">
        <p14:creationId xmlns:p14="http://schemas.microsoft.com/office/powerpoint/2010/main" val="1300662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Managing Access to Information 5</a:t>
            </a:r>
          </a:p>
        </p:txBody>
      </p:sp>
      <p:sp>
        <p:nvSpPr>
          <p:cNvPr id="4" name="Content Placeholder 4">
            <a:extLst>
              <a:ext uri="{FF2B5EF4-FFF2-40B4-BE49-F238E27FC236}">
                <a16:creationId xmlns:a16="http://schemas.microsoft.com/office/drawing/2014/main" id="{79C13872-9D71-4D6C-4FE9-60BF081DBD81}"/>
              </a:ext>
            </a:extLst>
          </p:cNvPr>
          <p:cNvSpPr>
            <a:spLocks noGrp="1"/>
          </p:cNvSpPr>
          <p:nvPr>
            <p:ph sz="half" idx="1"/>
          </p:nvPr>
        </p:nvSpPr>
        <p:spPr>
          <a:xfrm>
            <a:off x="457200" y="1543051"/>
            <a:ext cx="6732872" cy="2399222"/>
          </a:xfrm>
        </p:spPr>
        <p:txBody>
          <a:bodyPr>
            <a:normAutofit/>
          </a:bodyPr>
          <a:lstStyle/>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Microsoft 365 Shares</a:t>
            </a:r>
          </a:p>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Student Work Accounts</a:t>
            </a:r>
          </a:p>
          <a:p>
            <a:pPr marL="971550" lvl="1" indent="-514350">
              <a:buFont typeface="+mj-lt"/>
              <a:buAutoNum type="arabicParenR"/>
            </a:pPr>
            <a:r>
              <a:rPr lang="en-US" sz="3200">
                <a:latin typeface="Roboto" panose="02000000000000000000" pitchFamily="2" charset="0"/>
                <a:ea typeface="Roboto" panose="02000000000000000000" pitchFamily="2" charset="0"/>
                <a:cs typeface="Roboto" panose="02000000000000000000" pitchFamily="2" charset="0"/>
              </a:rPr>
              <a:t>Final Disposition</a:t>
            </a:r>
          </a:p>
        </p:txBody>
      </p:sp>
    </p:spTree>
    <p:extLst>
      <p:ext uri="{BB962C8B-B14F-4D97-AF65-F5344CB8AC3E}">
        <p14:creationId xmlns:p14="http://schemas.microsoft.com/office/powerpoint/2010/main" val="1184736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Managing Access to Information 6</a:t>
            </a:r>
          </a:p>
        </p:txBody>
      </p:sp>
      <p:sp>
        <p:nvSpPr>
          <p:cNvPr id="4" name="Content Placeholder 4">
            <a:extLst>
              <a:ext uri="{FF2B5EF4-FFF2-40B4-BE49-F238E27FC236}">
                <a16:creationId xmlns:a16="http://schemas.microsoft.com/office/drawing/2014/main" id="{79C13872-9D71-4D6C-4FE9-60BF081DBD81}"/>
              </a:ext>
            </a:extLst>
          </p:cNvPr>
          <p:cNvSpPr>
            <a:spLocks noGrp="1"/>
          </p:cNvSpPr>
          <p:nvPr>
            <p:ph sz="half" idx="1"/>
          </p:nvPr>
        </p:nvSpPr>
        <p:spPr>
          <a:xfrm>
            <a:off x="457200" y="1543051"/>
            <a:ext cx="6732872" cy="2399222"/>
          </a:xfrm>
        </p:spPr>
        <p:txBody>
          <a:bodyPr>
            <a:normAutofit/>
          </a:bodyPr>
          <a:lstStyle/>
          <a:p>
            <a:pPr marL="971550" lvl="1" indent="-514350">
              <a:buFont typeface="+mj-lt"/>
              <a:buAutoNum type="arabicParenR"/>
            </a:pPr>
            <a:r>
              <a:rPr lang="en-US" sz="320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Microsoft 365 Shares</a:t>
            </a:r>
          </a:p>
          <a:p>
            <a:pPr marL="971550" lvl="1" indent="-514350">
              <a:buFont typeface="+mj-lt"/>
              <a:buAutoNum type="arabicParenR"/>
            </a:pPr>
            <a:r>
              <a:rPr lang="en-US" sz="320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Student Work Accounts</a:t>
            </a:r>
          </a:p>
          <a:p>
            <a:pPr marL="971550" lvl="1" indent="-514350">
              <a:buFont typeface="+mj-lt"/>
              <a:buAutoNum type="arabicParenR"/>
            </a:pPr>
            <a:r>
              <a:rPr lang="en-US" sz="3200" b="1">
                <a:latin typeface="Roboto" panose="02000000000000000000" pitchFamily="2" charset="0"/>
                <a:ea typeface="Roboto" panose="02000000000000000000" pitchFamily="2" charset="0"/>
                <a:cs typeface="Roboto" panose="02000000000000000000" pitchFamily="2" charset="0"/>
              </a:rPr>
              <a:t>Final Disposition</a:t>
            </a:r>
          </a:p>
        </p:txBody>
      </p:sp>
      <p:pic>
        <p:nvPicPr>
          <p:cNvPr id="7" name="Picture 6">
            <a:extLst>
              <a:ext uri="{FF2B5EF4-FFF2-40B4-BE49-F238E27FC236}">
                <a16:creationId xmlns:a16="http://schemas.microsoft.com/office/drawing/2014/main" id="{5E1EDC29-4C7C-F2C8-E061-80C6C568D545}"/>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33877" y="2753427"/>
            <a:ext cx="2110923" cy="2165049"/>
          </a:xfrm>
          <a:prstGeom prst="rect">
            <a:avLst/>
          </a:prstGeom>
        </p:spPr>
      </p:pic>
    </p:spTree>
    <p:extLst>
      <p:ext uri="{BB962C8B-B14F-4D97-AF65-F5344CB8AC3E}">
        <p14:creationId xmlns:p14="http://schemas.microsoft.com/office/powerpoint/2010/main" val="124710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 Disposition</a:t>
            </a:r>
          </a:p>
        </p:txBody>
      </p:sp>
      <p:sp>
        <p:nvSpPr>
          <p:cNvPr id="4" name="Content Placeholder 2">
            <a:extLst>
              <a:ext uri="{FF2B5EF4-FFF2-40B4-BE49-F238E27FC236}">
                <a16:creationId xmlns:a16="http://schemas.microsoft.com/office/drawing/2014/main" id="{073E1B34-8C24-7F24-E06A-F9612871B869}"/>
              </a:ext>
            </a:extLst>
          </p:cNvPr>
          <p:cNvSpPr>
            <a:spLocks noGrp="1"/>
          </p:cNvSpPr>
          <p:nvPr>
            <p:ph idx="1"/>
          </p:nvPr>
        </p:nvSpPr>
        <p:spPr>
          <a:xfrm>
            <a:off x="457199" y="1395608"/>
            <a:ext cx="8365787" cy="2123970"/>
          </a:xfrm>
        </p:spPr>
        <p:txBody>
          <a:bodyPr>
            <a:noAutofit/>
          </a:bodyPr>
          <a:lstStyle/>
          <a:p>
            <a:pPr algn="l"/>
            <a:r>
              <a:rPr lang="en-US" sz="3200" b="0" i="0">
                <a:solidFill>
                  <a:srgbClr val="202124"/>
                </a:solidFill>
                <a:effectLst/>
                <a:latin typeface="Arial" panose="020B0604020202020204" pitchFamily="34" charset="0"/>
                <a:cs typeface="Arial" panose="020B0604020202020204" pitchFamily="34" charset="0"/>
              </a:rPr>
              <a:t>Retain Records for</a:t>
            </a:r>
          </a:p>
          <a:p>
            <a:pPr lvl="1"/>
            <a:r>
              <a:rPr lang="en-US" sz="3200">
                <a:solidFill>
                  <a:srgbClr val="202124"/>
                </a:solidFill>
                <a:latin typeface="Arial" panose="020B0604020202020204" pitchFamily="34" charset="0"/>
                <a:cs typeface="Arial" panose="020B0604020202020204" pitchFamily="34" charset="0"/>
              </a:rPr>
              <a:t>Minimum retention requirement</a:t>
            </a:r>
          </a:p>
          <a:p>
            <a:pPr lvl="1"/>
            <a:r>
              <a:rPr lang="en-US" sz="3200" b="0" i="0">
                <a:solidFill>
                  <a:srgbClr val="202124"/>
                </a:solidFill>
                <a:effectLst/>
                <a:latin typeface="Arial" panose="020B0604020202020204" pitchFamily="34" charset="0"/>
                <a:cs typeface="Arial" panose="020B0604020202020204" pitchFamily="34" charset="0"/>
              </a:rPr>
              <a:t>Minimum </a:t>
            </a:r>
            <a:r>
              <a:rPr lang="en-US" sz="3200">
                <a:solidFill>
                  <a:srgbClr val="202124"/>
                </a:solidFill>
                <a:latin typeface="Arial" panose="020B0604020202020204" pitchFamily="34" charset="0"/>
                <a:cs typeface="Arial" panose="020B0604020202020204" pitchFamily="34" charset="0"/>
              </a:rPr>
              <a:t>b</a:t>
            </a:r>
            <a:r>
              <a:rPr lang="en-US" sz="3200" b="0" i="0">
                <a:solidFill>
                  <a:srgbClr val="202124"/>
                </a:solidFill>
                <a:effectLst/>
                <a:latin typeface="Arial" panose="020B0604020202020204" pitchFamily="34" charset="0"/>
                <a:cs typeface="Arial" panose="020B0604020202020204" pitchFamily="34" charset="0"/>
              </a:rPr>
              <a:t>usiness need</a:t>
            </a:r>
          </a:p>
        </p:txBody>
      </p:sp>
      <p:sp>
        <p:nvSpPr>
          <p:cNvPr id="3" name="TextBox 2">
            <a:extLst>
              <a:ext uri="{FF2B5EF4-FFF2-40B4-BE49-F238E27FC236}">
                <a16:creationId xmlns:a16="http://schemas.microsoft.com/office/drawing/2014/main" id="{036DD802-6D47-66D3-A6D8-22FE3EEA16CB}"/>
              </a:ext>
            </a:extLst>
          </p:cNvPr>
          <p:cNvSpPr txBox="1"/>
          <p:nvPr/>
        </p:nvSpPr>
        <p:spPr>
          <a:xfrm>
            <a:off x="983411" y="3519578"/>
            <a:ext cx="7435970" cy="492443"/>
          </a:xfrm>
          <a:prstGeom prst="rect">
            <a:avLst/>
          </a:prstGeom>
          <a:noFill/>
        </p:spPr>
        <p:txBody>
          <a:bodyPr wrap="square" rtlCol="0">
            <a:spAutoFit/>
          </a:bodyPr>
          <a:lstStyle/>
          <a:p>
            <a:r>
              <a:rPr lang="en-US" sz="2600">
                <a:latin typeface="Arial" panose="020B0604020202020204" pitchFamily="34" charset="0"/>
                <a:ea typeface="Roboto" panose="02000000000000000000" pitchFamily="2" charset="0"/>
                <a:cs typeface="Arial" panose="020B0604020202020204" pitchFamily="34" charset="0"/>
              </a:rPr>
              <a:t>“Keeping Forever” is the exception, not the rule. </a:t>
            </a:r>
          </a:p>
        </p:txBody>
      </p:sp>
      <p:sp>
        <p:nvSpPr>
          <p:cNvPr id="5" name="TextBox 4">
            <a:extLst>
              <a:ext uri="{FF2B5EF4-FFF2-40B4-BE49-F238E27FC236}">
                <a16:creationId xmlns:a16="http://schemas.microsoft.com/office/drawing/2014/main" id="{50F00322-84C1-C243-5175-8193E85337DF}"/>
              </a:ext>
            </a:extLst>
          </p:cNvPr>
          <p:cNvSpPr txBox="1"/>
          <p:nvPr/>
        </p:nvSpPr>
        <p:spPr>
          <a:xfrm>
            <a:off x="1449238" y="4012021"/>
            <a:ext cx="6538823" cy="492443"/>
          </a:xfrm>
          <a:prstGeom prst="rect">
            <a:avLst/>
          </a:prstGeom>
          <a:noFill/>
        </p:spPr>
        <p:txBody>
          <a:bodyPr wrap="square" rtlCol="0">
            <a:spAutoFit/>
          </a:bodyPr>
          <a:lstStyle/>
          <a:p>
            <a:r>
              <a:rPr lang="en-US" sz="2600">
                <a:latin typeface="Arial" panose="020B0604020202020204" pitchFamily="34" charset="0"/>
                <a:ea typeface="Roboto" panose="02000000000000000000" pitchFamily="2" charset="0"/>
                <a:cs typeface="Arial" panose="020B0604020202020204" pitchFamily="34" charset="0"/>
              </a:rPr>
              <a:t>See rim.uconn.edu for more information. </a:t>
            </a:r>
          </a:p>
        </p:txBody>
      </p:sp>
    </p:spTree>
    <p:extLst>
      <p:ext uri="{BB962C8B-B14F-4D97-AF65-F5344CB8AC3E}">
        <p14:creationId xmlns:p14="http://schemas.microsoft.com/office/powerpoint/2010/main" val="148605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nchor="ctr">
            <a:normAutofit/>
          </a:bodyPr>
          <a:lstStyle/>
          <a:p>
            <a:r>
              <a:rPr lang="en-US"/>
              <a:t>Shared Drive (Q:) Cleanup</a:t>
            </a:r>
          </a:p>
        </p:txBody>
      </p:sp>
      <p:sp>
        <p:nvSpPr>
          <p:cNvPr id="4" name="Content Placeholder 2">
            <a:extLst>
              <a:ext uri="{FF2B5EF4-FFF2-40B4-BE49-F238E27FC236}">
                <a16:creationId xmlns:a16="http://schemas.microsoft.com/office/drawing/2014/main" id="{073E1B34-8C24-7F24-E06A-F9612871B869}"/>
              </a:ext>
            </a:extLst>
          </p:cNvPr>
          <p:cNvSpPr>
            <a:spLocks noGrp="1"/>
          </p:cNvSpPr>
          <p:nvPr>
            <p:ph sz="half" idx="2"/>
          </p:nvPr>
        </p:nvSpPr>
        <p:spPr>
          <a:xfrm>
            <a:off x="0" y="1543050"/>
            <a:ext cx="4714568" cy="2212873"/>
          </a:xfrm>
        </p:spPr>
        <p:txBody>
          <a:bodyPr>
            <a:normAutofit/>
          </a:bodyPr>
          <a:lstStyle/>
          <a:p>
            <a:pPr marL="457200" indent="-457200">
              <a:buFont typeface="Arial" panose="020B0604020202020204" pitchFamily="34" charset="0"/>
              <a:buChar char="•"/>
            </a:pPr>
            <a:r>
              <a:rPr lang="en-US" sz="3200" b="0" i="0">
                <a:effectLst/>
              </a:rPr>
              <a:t>Why transfer what yo</a:t>
            </a:r>
            <a:r>
              <a:rPr lang="en-US" sz="3200"/>
              <a:t>u don’t need? </a:t>
            </a:r>
          </a:p>
          <a:p>
            <a:pPr marL="457200" indent="-457200">
              <a:buFont typeface="Arial" panose="020B0604020202020204" pitchFamily="34" charset="0"/>
              <a:buChar char="•"/>
            </a:pPr>
            <a:r>
              <a:rPr lang="en-US" sz="3200"/>
              <a:t>Help reduce impact of security incidents!</a:t>
            </a:r>
          </a:p>
        </p:txBody>
      </p:sp>
      <p:pic>
        <p:nvPicPr>
          <p:cNvPr id="9" name="Picture 8">
            <a:extLst>
              <a:ext uri="{FF2B5EF4-FFF2-40B4-BE49-F238E27FC236}">
                <a16:creationId xmlns:a16="http://schemas.microsoft.com/office/drawing/2014/main" id="{00D24998-08F4-4DAE-CDC1-425BDC70975F}"/>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00916" y="2949410"/>
            <a:ext cx="3043084" cy="2031258"/>
          </a:xfrm>
          <a:prstGeom prst="rect">
            <a:avLst/>
          </a:prstGeom>
          <a:noFill/>
        </p:spPr>
      </p:pic>
      <p:grpSp>
        <p:nvGrpSpPr>
          <p:cNvPr id="5" name="Group 4">
            <a:extLst>
              <a:ext uri="{FF2B5EF4-FFF2-40B4-BE49-F238E27FC236}">
                <a16:creationId xmlns:a16="http://schemas.microsoft.com/office/drawing/2014/main" id="{141031EB-F24D-B710-BFB4-350803B36980}"/>
              </a:ext>
              <a:ext uri="{C183D7F6-B498-43B3-948B-1728B52AA6E4}">
                <adec:decorative xmlns:adec="http://schemas.microsoft.com/office/drawing/2017/decorative" val="1"/>
              </a:ext>
            </a:extLst>
          </p:cNvPr>
          <p:cNvGrpSpPr/>
          <p:nvPr/>
        </p:nvGrpSpPr>
        <p:grpSpPr>
          <a:xfrm>
            <a:off x="3795825" y="1227716"/>
            <a:ext cx="3676384" cy="4136400"/>
            <a:chOff x="3795825" y="1227716"/>
            <a:chExt cx="3676384" cy="4136400"/>
          </a:xfrm>
        </p:grpSpPr>
        <p:pic>
          <p:nvPicPr>
            <p:cNvPr id="11" name="Picture 10" descr="A picture containing letter, office supplies, screenshot, design&#10;&#10;Description automatically generated">
              <a:extLst>
                <a:ext uri="{FF2B5EF4-FFF2-40B4-BE49-F238E27FC236}">
                  <a16:creationId xmlns:a16="http://schemas.microsoft.com/office/drawing/2014/main" id="{A7164A4C-A655-37C7-6CB3-A214AFB1548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86184" y="1227716"/>
              <a:ext cx="2486025" cy="2571750"/>
            </a:xfrm>
            <a:prstGeom prst="rect">
              <a:avLst/>
            </a:prstGeom>
          </p:spPr>
        </p:pic>
        <p:pic>
          <p:nvPicPr>
            <p:cNvPr id="15" name="Picture 14" descr="A yellow and white folder with papers&#10;&#10;Description automatically generated with low confidence">
              <a:extLst>
                <a:ext uri="{FF2B5EF4-FFF2-40B4-BE49-F238E27FC236}">
                  <a16:creationId xmlns:a16="http://schemas.microsoft.com/office/drawing/2014/main" id="{AE0E9341-0CA6-CCC0-E5D8-88E2BAC97ED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795825" y="3416018"/>
              <a:ext cx="1948098" cy="1948098"/>
            </a:xfrm>
            <a:prstGeom prst="rect">
              <a:avLst/>
            </a:prstGeom>
          </p:spPr>
        </p:pic>
      </p:grpSp>
    </p:spTree>
    <p:extLst>
      <p:ext uri="{BB962C8B-B14F-4D97-AF65-F5344CB8AC3E}">
        <p14:creationId xmlns:p14="http://schemas.microsoft.com/office/powerpoint/2010/main" val="287939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When You’re in the Cloud(s)…</a:t>
            </a:r>
          </a:p>
        </p:txBody>
      </p:sp>
      <p:sp>
        <p:nvSpPr>
          <p:cNvPr id="3" name="Text Placeholder 2"/>
          <p:cNvSpPr>
            <a:spLocks noGrp="1"/>
          </p:cNvSpPr>
          <p:nvPr>
            <p:ph type="body" idx="1"/>
          </p:nvPr>
        </p:nvSpPr>
        <p:spPr>
          <a:xfrm>
            <a:off x="457199" y="1493838"/>
            <a:ext cx="6288657" cy="481012"/>
          </a:xfrm>
        </p:spPr>
        <p:txBody>
          <a:bodyPr>
            <a:noAutofit/>
          </a:bodyPr>
          <a:lstStyle/>
          <a:p>
            <a:r>
              <a:rPr lang="en-US" sz="3200">
                <a:latin typeface="Roboto" panose="02000000000000000000" pitchFamily="2" charset="0"/>
                <a:ea typeface="Roboto" panose="02000000000000000000" pitchFamily="2" charset="0"/>
                <a:cs typeface="Roboto" panose="02000000000000000000" pitchFamily="2" charset="0"/>
              </a:rPr>
              <a:t>Remember to wear your hats… </a:t>
            </a:r>
          </a:p>
        </p:txBody>
      </p:sp>
      <p:sp>
        <p:nvSpPr>
          <p:cNvPr id="4" name="Content Placeholder 3"/>
          <p:cNvSpPr>
            <a:spLocks noGrp="1"/>
          </p:cNvSpPr>
          <p:nvPr>
            <p:ph sz="half" idx="2"/>
          </p:nvPr>
        </p:nvSpPr>
        <p:spPr>
          <a:xfrm>
            <a:off x="457200" y="1974851"/>
            <a:ext cx="3812875" cy="1104780"/>
          </a:xfrm>
        </p:spPr>
        <p:txBody>
          <a:bodyPr>
            <a:normAutofit/>
          </a:bodyPr>
          <a:lstStyle/>
          <a:p>
            <a:r>
              <a:rPr lang="en-US" sz="2600">
                <a:latin typeface="Roboto" panose="02000000000000000000" pitchFamily="2" charset="0"/>
                <a:ea typeface="Roboto" panose="02000000000000000000" pitchFamily="2" charset="0"/>
                <a:cs typeface="Roboto" panose="02000000000000000000" pitchFamily="2" charset="0"/>
              </a:rPr>
              <a:t>Comply (with Safety) </a:t>
            </a:r>
          </a:p>
          <a:p>
            <a:r>
              <a:rPr lang="en-US" sz="2600" i="1">
                <a:latin typeface="Roboto" panose="02000000000000000000" pitchFamily="2" charset="0"/>
                <a:ea typeface="Roboto" panose="02000000000000000000" pitchFamily="2" charset="0"/>
                <a:cs typeface="Roboto" panose="02000000000000000000" pitchFamily="2" charset="0"/>
              </a:rPr>
              <a:t>AND</a:t>
            </a:r>
            <a:r>
              <a:rPr lang="en-US" sz="2600">
                <a:latin typeface="Roboto" panose="02000000000000000000" pitchFamily="2" charset="0"/>
                <a:ea typeface="Roboto" panose="02000000000000000000" pitchFamily="2" charset="0"/>
                <a:cs typeface="Roboto" panose="02000000000000000000" pitchFamily="2" charset="0"/>
              </a:rPr>
              <a:t> Apply (Security)</a:t>
            </a:r>
          </a:p>
        </p:txBody>
      </p:sp>
      <p:grpSp>
        <p:nvGrpSpPr>
          <p:cNvPr id="14" name="Group 13">
            <a:extLst>
              <a:ext uri="{FF2B5EF4-FFF2-40B4-BE49-F238E27FC236}">
                <a16:creationId xmlns:a16="http://schemas.microsoft.com/office/drawing/2014/main" id="{0F8312FC-C058-7F01-B794-CEE0C54F15E4}"/>
              </a:ext>
              <a:ext uri="{C183D7F6-B498-43B3-948B-1728B52AA6E4}">
                <adec:decorative xmlns:adec="http://schemas.microsoft.com/office/drawing/2017/decorative" val="1"/>
              </a:ext>
            </a:extLst>
          </p:cNvPr>
          <p:cNvGrpSpPr/>
          <p:nvPr/>
        </p:nvGrpSpPr>
        <p:grpSpPr>
          <a:xfrm>
            <a:off x="928460" y="3241694"/>
            <a:ext cx="3062754" cy="1180041"/>
            <a:chOff x="878301" y="3079631"/>
            <a:chExt cx="3062754" cy="1180041"/>
          </a:xfrm>
        </p:grpSpPr>
        <p:pic>
          <p:nvPicPr>
            <p:cNvPr id="11" name="Picture 10" descr="A yellow hard hat on a black background&#10;&#10;Description automatically generated">
              <a:extLst>
                <a:ext uri="{FF2B5EF4-FFF2-40B4-BE49-F238E27FC236}">
                  <a16:creationId xmlns:a16="http://schemas.microsoft.com/office/drawing/2014/main" id="{DA3FE8F4-D036-E634-86A3-EB59B7511264}"/>
                </a:ext>
              </a:extLst>
            </p:cNvPr>
            <p:cNvPicPr>
              <a:picLocks noChangeAspect="1"/>
            </p:cNvPicPr>
            <p:nvPr/>
          </p:nvPicPr>
          <p:blipFill>
            <a:blip r:embed="rId5">
              <a:alphaModFix amt="50000"/>
              <a:extLst>
                <a:ext uri="{837473B0-CC2E-450A-ABE3-18F120FF3D39}">
                  <a1611:picAttrSrcUrl xmlns:a1611="http://schemas.microsoft.com/office/drawing/2016/11/main" r:id="rId6"/>
                </a:ext>
              </a:extLst>
            </a:blip>
            <a:stretch>
              <a:fillRect/>
            </a:stretch>
          </p:blipFill>
          <p:spPr>
            <a:xfrm>
              <a:off x="878301" y="3079631"/>
              <a:ext cx="1071269" cy="1110995"/>
            </a:xfrm>
            <a:prstGeom prst="rect">
              <a:avLst/>
            </a:prstGeom>
          </p:spPr>
        </p:pic>
        <p:pic>
          <p:nvPicPr>
            <p:cNvPr id="12" name="Picture 8">
              <a:extLst>
                <a:ext uri="{FF2B5EF4-FFF2-40B4-BE49-F238E27FC236}">
                  <a16:creationId xmlns:a16="http://schemas.microsoft.com/office/drawing/2014/main" id="{27E32080-B5B4-C5E3-344C-111D07797443}"/>
                </a:ext>
              </a:extLst>
            </p:cNvPr>
            <p:cNvPicPr>
              <a:picLocks noChangeAspect="1" noChangeArrowheads="1"/>
            </p:cNvPicPr>
            <p:nvPr/>
          </p:nvPicPr>
          <p:blipFill>
            <a:blip r:embed="rId7">
              <a:alphaModFix amt="50000"/>
              <a:extLst>
                <a:ext uri="{28A0092B-C50C-407E-A947-70E740481C1C}">
                  <a14:useLocalDpi xmlns:a14="http://schemas.microsoft.com/office/drawing/2010/main" val="0"/>
                </a:ext>
              </a:extLst>
            </a:blip>
            <a:srcRect/>
            <a:stretch>
              <a:fillRect/>
            </a:stretch>
          </p:blipFill>
          <p:spPr bwMode="auto">
            <a:xfrm>
              <a:off x="2477294" y="3079631"/>
              <a:ext cx="1463761" cy="118004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skydiving pure dive" descr="Video of presenter going skydiving with plane and clouds. ">
            <a:hlinkClick r:id="" action="ppaction://media"/>
            <a:extLst>
              <a:ext uri="{FF2B5EF4-FFF2-40B4-BE49-F238E27FC236}">
                <a16:creationId xmlns:a16="http://schemas.microsoft.com/office/drawing/2014/main" id="{F686308F-B4E1-812F-2D38-FEF1AB004CF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D762958-F125-48CE-AD58-8E6301D98568}" label="English" lang="" r:embed="rId8"/>
                        </p173:trackLst>
                      </p173:tracksInfo>
                    </p:ext>
                  </p14:extLst>
                </p14:media>
              </p:ext>
            </p:extLst>
          </p:nvPr>
        </p:nvPicPr>
        <p:blipFill>
          <a:blip r:embed="rId9"/>
          <a:stretch>
            <a:fillRect/>
          </a:stretch>
        </p:blipFill>
        <p:spPr>
          <a:xfrm>
            <a:off x="4468779" y="2037301"/>
            <a:ext cx="4315669" cy="2427564"/>
          </a:xfrm>
          <a:prstGeom prst="rect">
            <a:avLst/>
          </a:prstGeom>
        </p:spPr>
      </p:pic>
    </p:spTree>
    <p:extLst>
      <p:ext uri="{BB962C8B-B14F-4D97-AF65-F5344CB8AC3E}">
        <p14:creationId xmlns:p14="http://schemas.microsoft.com/office/powerpoint/2010/main" val="10765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8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UConn Information</a:t>
            </a:r>
          </a:p>
        </p:txBody>
      </p:sp>
      <p:sp>
        <p:nvSpPr>
          <p:cNvPr id="3" name="Content Placeholder 2">
            <a:extLst>
              <a:ext uri="{FF2B5EF4-FFF2-40B4-BE49-F238E27FC236}">
                <a16:creationId xmlns:a16="http://schemas.microsoft.com/office/drawing/2014/main" id="{8E22FFA3-6161-618F-6872-9E0B423E73A6}"/>
              </a:ext>
            </a:extLst>
          </p:cNvPr>
          <p:cNvSpPr txBox="1">
            <a:spLocks/>
          </p:cNvSpPr>
          <p:nvPr/>
        </p:nvSpPr>
        <p:spPr>
          <a:xfrm>
            <a:off x="457200" y="1505458"/>
            <a:ext cx="8365787" cy="34316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a:solidFill>
                  <a:srgbClr val="202124"/>
                </a:solidFill>
                <a:latin typeface="Roboto" panose="02000000000000000000" pitchFamily="2" charset="0"/>
              </a:rPr>
              <a:t>Public</a:t>
            </a:r>
          </a:p>
          <a:p>
            <a:r>
              <a:rPr lang="en-US" sz="3200">
                <a:solidFill>
                  <a:srgbClr val="202124"/>
                </a:solidFill>
                <a:latin typeface="Roboto" panose="02000000000000000000" pitchFamily="2" charset="0"/>
              </a:rPr>
              <a:t>Protected</a:t>
            </a:r>
          </a:p>
          <a:p>
            <a:pPr lvl="1"/>
            <a:r>
              <a:rPr lang="en-US" sz="3200">
                <a:solidFill>
                  <a:srgbClr val="202124"/>
                </a:solidFill>
                <a:latin typeface="Roboto" panose="02000000000000000000" pitchFamily="2" charset="0"/>
              </a:rPr>
              <a:t>Guarded</a:t>
            </a:r>
          </a:p>
          <a:p>
            <a:r>
              <a:rPr lang="en-US" sz="3200">
                <a:solidFill>
                  <a:srgbClr val="202124"/>
                </a:solidFill>
                <a:latin typeface="Roboto" panose="02000000000000000000" pitchFamily="2" charset="0"/>
              </a:rPr>
              <a:t>Confidential</a:t>
            </a:r>
          </a:p>
          <a:p>
            <a:pPr lvl="1"/>
            <a:r>
              <a:rPr lang="en-US" sz="3200">
                <a:solidFill>
                  <a:srgbClr val="202124"/>
                </a:solidFill>
                <a:latin typeface="Roboto" panose="02000000000000000000" pitchFamily="2" charset="0"/>
              </a:rPr>
              <a:t>Limited disclosure governed by law, regulation, contracts, university policies… </a:t>
            </a:r>
          </a:p>
        </p:txBody>
      </p:sp>
      <p:pic>
        <p:nvPicPr>
          <p:cNvPr id="5" name="Picture 4" descr="QR code to UConn Policy website: policy.uconn.edu">
            <a:extLst>
              <a:ext uri="{FF2B5EF4-FFF2-40B4-BE49-F238E27FC236}">
                <a16:creationId xmlns:a16="http://schemas.microsoft.com/office/drawing/2014/main" id="{EB4FDCD9-7629-0082-3B1B-75B53E6E054D}"/>
              </a:ext>
            </a:extLst>
          </p:cNvPr>
          <p:cNvPicPr>
            <a:picLocks noChangeAspect="1"/>
          </p:cNvPicPr>
          <p:nvPr/>
        </p:nvPicPr>
        <p:blipFill rotWithShape="1">
          <a:blip r:embed="rId4"/>
          <a:srcRect l="69310" t="23091" r="8506" b="36245"/>
          <a:stretch/>
        </p:blipFill>
        <p:spPr>
          <a:xfrm>
            <a:off x="6190593" y="1510123"/>
            <a:ext cx="1282262" cy="1322125"/>
          </a:xfrm>
          <a:prstGeom prst="rect">
            <a:avLst/>
          </a:prstGeom>
        </p:spPr>
      </p:pic>
      <p:sp>
        <p:nvSpPr>
          <p:cNvPr id="6" name="TextBox 5">
            <a:extLst>
              <a:ext uri="{FF2B5EF4-FFF2-40B4-BE49-F238E27FC236}">
                <a16:creationId xmlns:a16="http://schemas.microsoft.com/office/drawing/2014/main" id="{06BCA8EF-115E-B312-D0A2-530CCA43B8AE}"/>
              </a:ext>
            </a:extLst>
          </p:cNvPr>
          <p:cNvSpPr txBox="1"/>
          <p:nvPr/>
        </p:nvSpPr>
        <p:spPr>
          <a:xfrm>
            <a:off x="5423338" y="2889360"/>
            <a:ext cx="3263462" cy="769441"/>
          </a:xfrm>
          <a:prstGeom prst="rect">
            <a:avLst/>
          </a:prstGeom>
          <a:noFill/>
        </p:spPr>
        <p:txBody>
          <a:bodyPr wrap="square" rtlCol="0">
            <a:spAutoFit/>
          </a:bodyPr>
          <a:lstStyle/>
          <a:p>
            <a:r>
              <a:rPr lang="en-US" sz="2200" i="1"/>
              <a:t>Data Classification Policy</a:t>
            </a:r>
          </a:p>
          <a:p>
            <a:r>
              <a:rPr lang="en-US" sz="2200" i="1"/>
              <a:t>policy.uconn.edu</a:t>
            </a:r>
          </a:p>
        </p:txBody>
      </p:sp>
    </p:spTree>
    <p:custDataLst>
      <p:tags r:id="rId1"/>
    </p:custDataLst>
    <p:extLst>
      <p:ext uri="{BB962C8B-B14F-4D97-AF65-F5344CB8AC3E}">
        <p14:creationId xmlns:p14="http://schemas.microsoft.com/office/powerpoint/2010/main" val="20882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&amp; Questions</a:t>
            </a:r>
          </a:p>
        </p:txBody>
      </p:sp>
      <p:sp>
        <p:nvSpPr>
          <p:cNvPr id="15" name="Content Placeholder 2">
            <a:extLst>
              <a:ext uri="{FF2B5EF4-FFF2-40B4-BE49-F238E27FC236}">
                <a16:creationId xmlns:a16="http://schemas.microsoft.com/office/drawing/2014/main" id="{97A5C36F-2F09-23E1-CB94-2F6DDD39B000}"/>
              </a:ext>
            </a:extLst>
          </p:cNvPr>
          <p:cNvSpPr txBox="1">
            <a:spLocks/>
          </p:cNvSpPr>
          <p:nvPr/>
        </p:nvSpPr>
        <p:spPr>
          <a:xfrm>
            <a:off x="457200" y="1388853"/>
            <a:ext cx="8365787" cy="3615832"/>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000" b="1"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18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16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600" b="1"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3200" b="0">
                <a:solidFill>
                  <a:srgbClr val="202124"/>
                </a:solidFill>
                <a:latin typeface="Roboto" panose="02000000000000000000" pitchFamily="2" charset="0"/>
              </a:rPr>
              <a:t>Kevin.R.Brown@uconn.edu</a:t>
            </a:r>
          </a:p>
          <a:p>
            <a:r>
              <a:rPr lang="en-US" sz="3200" b="0">
                <a:solidFill>
                  <a:srgbClr val="202124"/>
                </a:solidFill>
                <a:latin typeface="Roboto" panose="02000000000000000000" pitchFamily="2" charset="0"/>
              </a:rPr>
              <a:t>Identity &amp; Access Management</a:t>
            </a:r>
          </a:p>
          <a:p>
            <a:endParaRPr lang="en-US" sz="3200" b="0">
              <a:solidFill>
                <a:srgbClr val="202124"/>
              </a:solidFill>
              <a:latin typeface="Roboto" panose="02000000000000000000" pitchFamily="2" charset="0"/>
            </a:endParaRPr>
          </a:p>
          <a:p>
            <a:r>
              <a:rPr lang="en-US" sz="3200" b="0">
                <a:solidFill>
                  <a:srgbClr val="202124"/>
                </a:solidFill>
                <a:latin typeface="Roboto" panose="02000000000000000000" pitchFamily="2" charset="0"/>
              </a:rPr>
              <a:t>Laurie.Neal@uconn.edu</a:t>
            </a:r>
          </a:p>
          <a:p>
            <a:r>
              <a:rPr lang="en-US" sz="3200" b="0">
                <a:solidFill>
                  <a:srgbClr val="202124"/>
                </a:solidFill>
                <a:latin typeface="Roboto" panose="02000000000000000000" pitchFamily="2" charset="0"/>
              </a:rPr>
              <a:t>Information Security</a:t>
            </a:r>
          </a:p>
          <a:p>
            <a:endParaRPr lang="en-US" sz="3200" b="0">
              <a:solidFill>
                <a:srgbClr val="202124"/>
              </a:solidFill>
              <a:latin typeface="Roboto" panose="02000000000000000000" pitchFamily="2" charset="0"/>
            </a:endParaRPr>
          </a:p>
        </p:txBody>
      </p:sp>
    </p:spTree>
    <p:extLst>
      <p:ext uri="{BB962C8B-B14F-4D97-AF65-F5344CB8AC3E}">
        <p14:creationId xmlns:p14="http://schemas.microsoft.com/office/powerpoint/2010/main" val="666415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Resources</a:t>
            </a:r>
          </a:p>
        </p:txBody>
      </p:sp>
      <p:sp>
        <p:nvSpPr>
          <p:cNvPr id="15" name="Content Placeholder 2">
            <a:extLst>
              <a:ext uri="{FF2B5EF4-FFF2-40B4-BE49-F238E27FC236}">
                <a16:creationId xmlns:a16="http://schemas.microsoft.com/office/drawing/2014/main" id="{97A5C36F-2F09-23E1-CB94-2F6DDD39B000}"/>
              </a:ext>
            </a:extLst>
          </p:cNvPr>
          <p:cNvSpPr txBox="1">
            <a:spLocks/>
          </p:cNvSpPr>
          <p:nvPr/>
        </p:nvSpPr>
        <p:spPr>
          <a:xfrm>
            <a:off x="935757" y="1530627"/>
            <a:ext cx="5660986" cy="2377344"/>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2400" b="1"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000" b="1"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1800" b="1"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1600" b="1"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600" b="1" kern="1200">
                <a:solidFill>
                  <a:schemeClr val="tx1"/>
                </a:solidFill>
                <a:latin typeface="Arial"/>
                <a:ea typeface="+mn-ea"/>
                <a:cs typeface="Arial"/>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3200" b="0">
                <a:solidFill>
                  <a:srgbClr val="202124"/>
                </a:solidFill>
                <a:latin typeface="Arial" panose="020B0604020202020204" pitchFamily="34" charset="0"/>
                <a:cs typeface="Arial" panose="020B0604020202020204" pitchFamily="34" charset="0"/>
              </a:rPr>
              <a:t>Security.uconn.edu</a:t>
            </a:r>
          </a:p>
          <a:p>
            <a:r>
              <a:rPr lang="en-US" sz="3200" b="0">
                <a:solidFill>
                  <a:srgbClr val="202124"/>
                </a:solidFill>
                <a:latin typeface="Arial" panose="020B0604020202020204" pitchFamily="34" charset="0"/>
                <a:cs typeface="Arial" panose="020B0604020202020204" pitchFamily="34" charset="0"/>
              </a:rPr>
              <a:t>Kb.uconn.edu</a:t>
            </a:r>
          </a:p>
          <a:p>
            <a:r>
              <a:rPr lang="en-US" sz="3200" b="0">
                <a:solidFill>
                  <a:srgbClr val="202124"/>
                </a:solidFill>
                <a:latin typeface="Arial" panose="020B0604020202020204" pitchFamily="34" charset="0"/>
                <a:cs typeface="Arial" panose="020B0604020202020204" pitchFamily="34" charset="0"/>
              </a:rPr>
              <a:t>Policy.uconn.edu</a:t>
            </a:r>
          </a:p>
          <a:p>
            <a:r>
              <a:rPr lang="en-US" sz="3200" b="0">
                <a:solidFill>
                  <a:srgbClr val="202124"/>
                </a:solidFill>
                <a:latin typeface="Arial" panose="020B0604020202020204" pitchFamily="34" charset="0"/>
                <a:cs typeface="Arial" panose="020B0604020202020204" pitchFamily="34" charset="0"/>
              </a:rPr>
              <a:t>(860) 486 2238 </a:t>
            </a:r>
          </a:p>
        </p:txBody>
      </p:sp>
    </p:spTree>
    <p:extLst>
      <p:ext uri="{BB962C8B-B14F-4D97-AF65-F5344CB8AC3E}">
        <p14:creationId xmlns:p14="http://schemas.microsoft.com/office/powerpoint/2010/main" val="1063819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Safety Definition</a:t>
            </a:r>
          </a:p>
        </p:txBody>
      </p:sp>
      <p:sp>
        <p:nvSpPr>
          <p:cNvPr id="3" name="Content Placeholder 2"/>
          <p:cNvSpPr>
            <a:spLocks noGrp="1"/>
          </p:cNvSpPr>
          <p:nvPr>
            <p:ph idx="1"/>
          </p:nvPr>
        </p:nvSpPr>
        <p:spPr>
          <a:xfrm>
            <a:off x="457200" y="1395608"/>
            <a:ext cx="8229600" cy="1411837"/>
          </a:xfrm>
        </p:spPr>
        <p:txBody>
          <a:bodyPr>
            <a:normAutofit/>
          </a:bodyPr>
          <a:lstStyle/>
          <a:p>
            <a:pPr algn="l"/>
            <a:r>
              <a:rPr lang="en-US" sz="3200" b="0" i="0">
                <a:solidFill>
                  <a:srgbClr val="202124"/>
                </a:solidFill>
                <a:effectLst/>
                <a:latin typeface="Roboto" panose="02000000000000000000" pitchFamily="2" charset="0"/>
              </a:rPr>
              <a:t>the condition of being protected from or unlikely to cause danger, risk, or injury.</a:t>
            </a:r>
          </a:p>
        </p:txBody>
      </p:sp>
      <p:sp>
        <p:nvSpPr>
          <p:cNvPr id="4" name="Content Placeholder 2">
            <a:extLst>
              <a:ext uri="{FF2B5EF4-FFF2-40B4-BE49-F238E27FC236}">
                <a16:creationId xmlns:a16="http://schemas.microsoft.com/office/drawing/2014/main" id="{6921432C-E4E1-3D98-E96A-E26354432D32}"/>
              </a:ext>
            </a:extLst>
          </p:cNvPr>
          <p:cNvSpPr txBox="1">
            <a:spLocks/>
          </p:cNvSpPr>
          <p:nvPr/>
        </p:nvSpPr>
        <p:spPr>
          <a:xfrm>
            <a:off x="457200" y="2807445"/>
            <a:ext cx="8229600" cy="7412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200">
                <a:solidFill>
                  <a:srgbClr val="202124"/>
                </a:solidFill>
                <a:latin typeface="Roboto" panose="02000000000000000000" pitchFamily="2" charset="0"/>
              </a:rPr>
              <a:t>Practice safety to </a:t>
            </a:r>
            <a:r>
              <a:rPr lang="en-US" sz="3200" u="sng">
                <a:solidFill>
                  <a:srgbClr val="202124"/>
                </a:solidFill>
                <a:latin typeface="Roboto" panose="02000000000000000000" pitchFamily="2" charset="0"/>
              </a:rPr>
              <a:t>reduce the risk of harm.</a:t>
            </a:r>
          </a:p>
        </p:txBody>
      </p:sp>
    </p:spTree>
    <p:custDataLst>
      <p:tags r:id="rId1"/>
    </p:custDataLst>
    <p:extLst>
      <p:ext uri="{BB962C8B-B14F-4D97-AF65-F5344CB8AC3E}">
        <p14:creationId xmlns:p14="http://schemas.microsoft.com/office/powerpoint/2010/main" val="207072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404698" cy="857250"/>
          </a:xfrm>
        </p:spPr>
        <p:txBody>
          <a:bodyPr>
            <a:normAutofit/>
          </a:bodyPr>
          <a:lstStyle/>
          <a:p>
            <a:r>
              <a:rPr lang="en-US"/>
              <a:t>What Actions Keep Us Safe?</a:t>
            </a:r>
          </a:p>
        </p:txBody>
      </p:sp>
      <p:sp>
        <p:nvSpPr>
          <p:cNvPr id="10" name="Content Placeholder 2">
            <a:extLst>
              <a:ext uri="{FF2B5EF4-FFF2-40B4-BE49-F238E27FC236}">
                <a16:creationId xmlns:a16="http://schemas.microsoft.com/office/drawing/2014/main" id="{20ADA6D1-523D-C7F1-E500-6AD09F11B1ED}"/>
              </a:ext>
            </a:extLst>
          </p:cNvPr>
          <p:cNvSpPr txBox="1">
            <a:spLocks/>
          </p:cNvSpPr>
          <p:nvPr/>
        </p:nvSpPr>
        <p:spPr>
          <a:xfrm>
            <a:off x="3158845" y="1358237"/>
            <a:ext cx="3618689" cy="7351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a:solidFill>
                  <a:srgbClr val="202124"/>
                </a:solidFill>
                <a:latin typeface="Roboto" panose="02000000000000000000" pitchFamily="2" charset="0"/>
              </a:rPr>
              <a:t>Shout it out!</a:t>
            </a:r>
          </a:p>
        </p:txBody>
      </p:sp>
      <p:pic>
        <p:nvPicPr>
          <p:cNvPr id="1028" name="Picture 4" descr="Family Feud survey board with the words wash hands, buckle seat belt, wear bike helmet, lock your bike/car, and let coffee cool.">
            <a:extLst>
              <a:ext uri="{FF2B5EF4-FFF2-40B4-BE49-F238E27FC236}">
                <a16:creationId xmlns:a16="http://schemas.microsoft.com/office/drawing/2014/main" id="{0A9B5811-0630-A258-F896-B59BDA637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699"/>
          <a:stretch/>
        </p:blipFill>
        <p:spPr bwMode="auto">
          <a:xfrm>
            <a:off x="841518" y="2136913"/>
            <a:ext cx="7460964" cy="300658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13C8BDD0-2603-E349-823B-66C304137FF6}"/>
              </a:ext>
              <a:ext uri="{C183D7F6-B498-43B3-948B-1728B52AA6E4}">
                <adec:decorative xmlns:adec="http://schemas.microsoft.com/office/drawing/2017/decorative" val="1"/>
              </a:ext>
            </a:extLst>
          </p:cNvPr>
          <p:cNvSpPr>
            <a:spLocks noGrp="1"/>
          </p:cNvSpPr>
          <p:nvPr>
            <p:ph idx="1"/>
          </p:nvPr>
        </p:nvSpPr>
        <p:spPr>
          <a:xfrm>
            <a:off x="1570383" y="2224011"/>
            <a:ext cx="6619460" cy="3220011"/>
          </a:xfrm>
        </p:spPr>
        <p:txBody>
          <a:bodyPr numCol="2">
            <a:noAutofit/>
          </a:bodyPr>
          <a:lstStyle/>
          <a:p>
            <a:pPr>
              <a:spcBef>
                <a:spcPts val="0"/>
              </a:spcBef>
            </a:pPr>
            <a:r>
              <a:rPr lang="en-US" sz="2400">
                <a:solidFill>
                  <a:schemeClr val="bg1"/>
                </a:solidFill>
                <a:latin typeface="Arial" panose="020B0604020202020204" pitchFamily="34" charset="0"/>
                <a:ea typeface="Roboto" panose="02000000000000000000" pitchFamily="2" charset="0"/>
                <a:cs typeface="Arial" panose="020B0604020202020204" pitchFamily="34" charset="0"/>
              </a:rPr>
              <a:t>Wash hands</a:t>
            </a:r>
          </a:p>
          <a:p>
            <a:pPr marL="0" indent="0">
              <a:spcBef>
                <a:spcPts val="0"/>
              </a:spcBef>
              <a:buNone/>
            </a:pPr>
            <a:endParaRPr lang="en-US" sz="2400">
              <a:solidFill>
                <a:schemeClr val="bg1"/>
              </a:solidFill>
              <a:latin typeface="Arial" panose="020B0604020202020204" pitchFamily="34" charset="0"/>
              <a:ea typeface="Roboto" panose="02000000000000000000" pitchFamily="2" charset="0"/>
              <a:cs typeface="Arial" panose="020B0604020202020204" pitchFamily="34" charset="0"/>
            </a:endParaRPr>
          </a:p>
          <a:p>
            <a:pPr>
              <a:spcBef>
                <a:spcPts val="0"/>
              </a:spcBef>
            </a:pPr>
            <a:r>
              <a:rPr lang="en-US" sz="2400">
                <a:solidFill>
                  <a:schemeClr val="bg1"/>
                </a:solidFill>
                <a:latin typeface="Arial" panose="020B0604020202020204" pitchFamily="34" charset="0"/>
                <a:ea typeface="Roboto" panose="02000000000000000000" pitchFamily="2" charset="0"/>
                <a:cs typeface="Arial" panose="020B0604020202020204" pitchFamily="34" charset="0"/>
              </a:rPr>
              <a:t>Buckle seat belt</a:t>
            </a:r>
          </a:p>
          <a:p>
            <a:pPr>
              <a:spcBef>
                <a:spcPts val="0"/>
              </a:spcBef>
            </a:pPr>
            <a:endParaRPr lang="en-US" sz="2400">
              <a:solidFill>
                <a:schemeClr val="bg1"/>
              </a:solidFill>
              <a:latin typeface="Arial" panose="020B0604020202020204" pitchFamily="34" charset="0"/>
              <a:ea typeface="Roboto" panose="02000000000000000000" pitchFamily="2" charset="0"/>
              <a:cs typeface="Arial" panose="020B0604020202020204" pitchFamily="34" charset="0"/>
            </a:endParaRPr>
          </a:p>
          <a:p>
            <a:pPr>
              <a:spcBef>
                <a:spcPts val="0"/>
              </a:spcBef>
            </a:pPr>
            <a:r>
              <a:rPr lang="en-US" sz="2400">
                <a:solidFill>
                  <a:schemeClr val="bg1"/>
                </a:solidFill>
                <a:latin typeface="Arial" panose="020B0604020202020204" pitchFamily="34" charset="0"/>
                <a:ea typeface="Roboto" panose="02000000000000000000" pitchFamily="2" charset="0"/>
                <a:cs typeface="Arial" panose="020B0604020202020204" pitchFamily="34" charset="0"/>
              </a:rPr>
              <a:t>Wear bike helmet</a:t>
            </a:r>
          </a:p>
          <a:p>
            <a:pPr>
              <a:spcBef>
                <a:spcPts val="0"/>
              </a:spcBef>
            </a:pPr>
            <a:endParaRPr lang="en-US" sz="2400">
              <a:solidFill>
                <a:schemeClr val="bg1"/>
              </a:solidFill>
              <a:latin typeface="Arial" panose="020B0604020202020204" pitchFamily="34" charset="0"/>
              <a:ea typeface="Roboto" panose="02000000000000000000" pitchFamily="2" charset="0"/>
              <a:cs typeface="Arial" panose="020B0604020202020204" pitchFamily="34" charset="0"/>
            </a:endParaRPr>
          </a:p>
          <a:p>
            <a:pPr>
              <a:spcBef>
                <a:spcPts val="0"/>
              </a:spcBef>
            </a:pPr>
            <a:r>
              <a:rPr lang="en-US" sz="2400">
                <a:solidFill>
                  <a:schemeClr val="bg1"/>
                </a:solidFill>
                <a:latin typeface="Arial" panose="020B0604020202020204" pitchFamily="34" charset="0"/>
                <a:ea typeface="Roboto" panose="02000000000000000000" pitchFamily="2" charset="0"/>
                <a:cs typeface="Arial" panose="020B0604020202020204" pitchFamily="34" charset="0"/>
              </a:rPr>
              <a:t>Lock your bike/car</a:t>
            </a:r>
          </a:p>
          <a:p>
            <a:pPr>
              <a:spcBef>
                <a:spcPts val="0"/>
              </a:spcBef>
            </a:pPr>
            <a:endParaRPr lang="en-US" sz="2400">
              <a:solidFill>
                <a:schemeClr val="bg1"/>
              </a:solidFill>
              <a:latin typeface="Arial" panose="020B0604020202020204" pitchFamily="34" charset="0"/>
              <a:ea typeface="Roboto" panose="02000000000000000000" pitchFamily="2" charset="0"/>
              <a:cs typeface="Arial" panose="020B0604020202020204" pitchFamily="34" charset="0"/>
            </a:endParaRPr>
          </a:p>
          <a:p>
            <a:pPr>
              <a:spcBef>
                <a:spcPts val="0"/>
              </a:spcBef>
            </a:pPr>
            <a:r>
              <a:rPr lang="en-US" sz="2400">
                <a:solidFill>
                  <a:schemeClr val="bg1"/>
                </a:solidFill>
                <a:latin typeface="Arial" panose="020B0604020202020204" pitchFamily="34" charset="0"/>
                <a:ea typeface="Roboto" panose="02000000000000000000" pitchFamily="2" charset="0"/>
                <a:cs typeface="Arial" panose="020B0604020202020204" pitchFamily="34" charset="0"/>
              </a:rPr>
              <a:t>Let coffee cool</a:t>
            </a:r>
          </a:p>
        </p:txBody>
      </p:sp>
    </p:spTree>
    <p:custDataLst>
      <p:tags r:id="rId1"/>
    </p:custDataLst>
    <p:extLst>
      <p:ext uri="{BB962C8B-B14F-4D97-AF65-F5344CB8AC3E}">
        <p14:creationId xmlns:p14="http://schemas.microsoft.com/office/powerpoint/2010/main" val="378900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vert="horz" lIns="91440" tIns="45720" rIns="91440" bIns="45720" rtlCol="0" anchor="ctr">
            <a:normAutofit/>
          </a:bodyPr>
          <a:lstStyle/>
          <a:p>
            <a:r>
              <a:rPr lang="en-US" kern="1200">
                <a:latin typeface="Arial"/>
                <a:ea typeface="+mj-ea"/>
                <a:cs typeface="Arial"/>
              </a:rPr>
              <a:t>Why and How?</a:t>
            </a:r>
          </a:p>
        </p:txBody>
      </p:sp>
      <p:grpSp>
        <p:nvGrpSpPr>
          <p:cNvPr id="3" name="Group 2" descr="Icon of two people with question mark above heads. And icon of thinking cloud.">
            <a:extLst>
              <a:ext uri="{FF2B5EF4-FFF2-40B4-BE49-F238E27FC236}">
                <a16:creationId xmlns:a16="http://schemas.microsoft.com/office/drawing/2014/main" id="{CBB3C1DD-CF32-A17D-493E-F3A13E47B698}"/>
              </a:ext>
            </a:extLst>
          </p:cNvPr>
          <p:cNvGrpSpPr/>
          <p:nvPr/>
        </p:nvGrpSpPr>
        <p:grpSpPr>
          <a:xfrm>
            <a:off x="491238" y="1526337"/>
            <a:ext cx="8161522" cy="2829953"/>
            <a:chOff x="491238" y="1526337"/>
            <a:chExt cx="8161522" cy="2829953"/>
          </a:xfrm>
        </p:grpSpPr>
        <p:sp>
          <p:nvSpPr>
            <p:cNvPr id="4" name="Rectangle 3" descr="Questions">
              <a:extLst>
                <a:ext uri="{FF2B5EF4-FFF2-40B4-BE49-F238E27FC236}">
                  <a16:creationId xmlns:a16="http://schemas.microsoft.com/office/drawing/2014/main" id="{8EC4E622-71AD-6D1D-A5C1-62F87BDEAAD6}"/>
                </a:ext>
              </a:extLst>
            </p:cNvPr>
            <p:cNvSpPr/>
            <p:nvPr/>
          </p:nvSpPr>
          <p:spPr>
            <a:xfrm>
              <a:off x="1462675" y="1526337"/>
              <a:ext cx="1589625" cy="158962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307B9861-1F72-25FF-DF0A-87B2F6D74436}"/>
                </a:ext>
              </a:extLst>
            </p:cNvPr>
            <p:cNvSpPr/>
            <p:nvPr/>
          </p:nvSpPr>
          <p:spPr>
            <a:xfrm>
              <a:off x="491238" y="3540752"/>
              <a:ext cx="3532500" cy="815538"/>
            </a:xfrm>
            <a:custGeom>
              <a:avLst/>
              <a:gdLst>
                <a:gd name="connsiteX0" fmla="*/ 0 w 3532500"/>
                <a:gd name="connsiteY0" fmla="*/ 0 h 815538"/>
                <a:gd name="connsiteX1" fmla="*/ 3532500 w 3532500"/>
                <a:gd name="connsiteY1" fmla="*/ 0 h 815538"/>
                <a:gd name="connsiteX2" fmla="*/ 3532500 w 3532500"/>
                <a:gd name="connsiteY2" fmla="*/ 815538 h 815538"/>
                <a:gd name="connsiteX3" fmla="*/ 0 w 3532500"/>
                <a:gd name="connsiteY3" fmla="*/ 815538 h 815538"/>
                <a:gd name="connsiteX4" fmla="*/ 0 w 3532500"/>
                <a:gd name="connsiteY4" fmla="*/ 0 h 8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500" h="815538">
                  <a:moveTo>
                    <a:pt x="0" y="0"/>
                  </a:moveTo>
                  <a:lnTo>
                    <a:pt x="3532500" y="0"/>
                  </a:lnTo>
                  <a:lnTo>
                    <a:pt x="3532500" y="815538"/>
                  </a:lnTo>
                  <a:lnTo>
                    <a:pt x="0" y="815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Why do we do this?</a:t>
              </a:r>
            </a:p>
          </p:txBody>
        </p:sp>
        <p:sp>
          <p:nvSpPr>
            <p:cNvPr id="6" name="Rectangle 5" descr="Thought bubble">
              <a:extLst>
                <a:ext uri="{FF2B5EF4-FFF2-40B4-BE49-F238E27FC236}">
                  <a16:creationId xmlns:a16="http://schemas.microsoft.com/office/drawing/2014/main" id="{DBD29B9C-6C70-A4B4-B99D-FD014DA3C1E3}"/>
                </a:ext>
              </a:extLst>
            </p:cNvPr>
            <p:cNvSpPr/>
            <p:nvPr/>
          </p:nvSpPr>
          <p:spPr>
            <a:xfrm>
              <a:off x="5852531" y="1526337"/>
              <a:ext cx="1589625" cy="158962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86381327-7380-03CE-9FE9-061C2F91D0EE}"/>
                </a:ext>
              </a:extLst>
            </p:cNvPr>
            <p:cNvSpPr/>
            <p:nvPr/>
          </p:nvSpPr>
          <p:spPr>
            <a:xfrm>
              <a:off x="4641925" y="3540752"/>
              <a:ext cx="4010835" cy="815538"/>
            </a:xfrm>
            <a:custGeom>
              <a:avLst/>
              <a:gdLst>
                <a:gd name="connsiteX0" fmla="*/ 0 w 4010835"/>
                <a:gd name="connsiteY0" fmla="*/ 0 h 815538"/>
                <a:gd name="connsiteX1" fmla="*/ 4010835 w 4010835"/>
                <a:gd name="connsiteY1" fmla="*/ 0 h 815538"/>
                <a:gd name="connsiteX2" fmla="*/ 4010835 w 4010835"/>
                <a:gd name="connsiteY2" fmla="*/ 815538 h 815538"/>
                <a:gd name="connsiteX3" fmla="*/ 0 w 4010835"/>
                <a:gd name="connsiteY3" fmla="*/ 815538 h 815538"/>
                <a:gd name="connsiteX4" fmla="*/ 0 w 4010835"/>
                <a:gd name="connsiteY4" fmla="*/ 0 h 815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835" h="815538">
                  <a:moveTo>
                    <a:pt x="0" y="0"/>
                  </a:moveTo>
                  <a:lnTo>
                    <a:pt x="4010835" y="0"/>
                  </a:lnTo>
                  <a:lnTo>
                    <a:pt x="4010835" y="815538"/>
                  </a:lnTo>
                  <a:lnTo>
                    <a:pt x="0" y="815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Do we give much thought?</a:t>
              </a:r>
            </a:p>
          </p:txBody>
        </p:sp>
      </p:grpSp>
    </p:spTree>
    <p:custDataLst>
      <p:tags r:id="rId1"/>
    </p:custDataLst>
    <p:extLst>
      <p:ext uri="{BB962C8B-B14F-4D97-AF65-F5344CB8AC3E}">
        <p14:creationId xmlns:p14="http://schemas.microsoft.com/office/powerpoint/2010/main" val="80004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Safety Practices</a:t>
            </a:r>
          </a:p>
        </p:txBody>
      </p:sp>
      <p:sp>
        <p:nvSpPr>
          <p:cNvPr id="3" name="Content Placeholder 2">
            <a:extLst>
              <a:ext uri="{FF2B5EF4-FFF2-40B4-BE49-F238E27FC236}">
                <a16:creationId xmlns:a16="http://schemas.microsoft.com/office/drawing/2014/main" id="{D300A2A2-7770-143E-2C99-F665B9AEEEDA}"/>
              </a:ext>
            </a:extLst>
          </p:cNvPr>
          <p:cNvSpPr>
            <a:spLocks noGrp="1"/>
          </p:cNvSpPr>
          <p:nvPr>
            <p:ph idx="1"/>
          </p:nvPr>
        </p:nvSpPr>
        <p:spPr>
          <a:xfrm>
            <a:off x="457200" y="1395608"/>
            <a:ext cx="8229600" cy="2555906"/>
          </a:xfrm>
        </p:spPr>
        <p:txBody>
          <a:bodyPr>
            <a:normAutofit fontScale="92500" lnSpcReduction="10000"/>
          </a:bodyPr>
          <a:lstStyle/>
          <a:p>
            <a:pPr algn="l"/>
            <a:r>
              <a:rPr lang="en-US" sz="3200">
                <a:solidFill>
                  <a:srgbClr val="202124"/>
                </a:solidFill>
                <a:latin typeface="Arial" panose="020B0604020202020204" pitchFamily="34" charset="0"/>
                <a:cs typeface="Arial" panose="020B0604020202020204" pitchFamily="34" charset="0"/>
              </a:rPr>
              <a:t>Stem from </a:t>
            </a:r>
            <a:r>
              <a:rPr lang="en-US" sz="3200" i="1" u="sng">
                <a:solidFill>
                  <a:srgbClr val="202124"/>
                </a:solidFill>
                <a:latin typeface="Arial" panose="020B0604020202020204" pitchFamily="34" charset="0"/>
                <a:cs typeface="Arial" panose="020B0604020202020204" pitchFamily="34" charset="0"/>
              </a:rPr>
              <a:t>complying</a:t>
            </a:r>
            <a:r>
              <a:rPr lang="en-US" sz="3200">
                <a:solidFill>
                  <a:srgbClr val="202124"/>
                </a:solidFill>
                <a:latin typeface="Arial" panose="020B0604020202020204" pitchFamily="34" charset="0"/>
                <a:cs typeface="Arial" panose="020B0604020202020204" pitchFamily="34" charset="0"/>
              </a:rPr>
              <a:t> with:</a:t>
            </a:r>
          </a:p>
          <a:p>
            <a:pPr lvl="1"/>
            <a:r>
              <a:rPr lang="en-US" sz="3200" b="0" i="0">
                <a:solidFill>
                  <a:srgbClr val="202124"/>
                </a:solidFill>
                <a:effectLst/>
                <a:latin typeface="Arial" panose="020B0604020202020204" pitchFamily="34" charset="0"/>
                <a:cs typeface="Arial" panose="020B0604020202020204" pitchFamily="34" charset="0"/>
              </a:rPr>
              <a:t>Best practice</a:t>
            </a:r>
          </a:p>
          <a:p>
            <a:pPr lvl="1"/>
            <a:r>
              <a:rPr lang="en-US" sz="3200">
                <a:solidFill>
                  <a:srgbClr val="202124"/>
                </a:solidFill>
                <a:latin typeface="Arial" panose="020B0604020202020204" pitchFamily="34" charset="0"/>
                <a:cs typeface="Arial" panose="020B0604020202020204" pitchFamily="34" charset="0"/>
              </a:rPr>
              <a:t>Known standard</a:t>
            </a:r>
          </a:p>
          <a:p>
            <a:pPr lvl="1"/>
            <a:r>
              <a:rPr lang="en-US" sz="3200" b="0" i="0">
                <a:solidFill>
                  <a:srgbClr val="202124"/>
                </a:solidFill>
                <a:effectLst/>
                <a:latin typeface="Arial" panose="020B0604020202020204" pitchFamily="34" charset="0"/>
                <a:cs typeface="Arial" panose="020B0604020202020204" pitchFamily="34" charset="0"/>
              </a:rPr>
              <a:t>Policy/regulation</a:t>
            </a:r>
          </a:p>
          <a:p>
            <a:r>
              <a:rPr lang="en-US" sz="3200" b="0" i="0">
                <a:solidFill>
                  <a:srgbClr val="202124"/>
                </a:solidFill>
                <a:effectLst/>
                <a:latin typeface="Arial" panose="020B0604020202020204" pitchFamily="34" charset="0"/>
                <a:cs typeface="Arial" panose="020B0604020202020204" pitchFamily="34" charset="0"/>
              </a:rPr>
              <a:t>Becomes habit… </a:t>
            </a:r>
          </a:p>
          <a:p>
            <a:pPr lvl="1"/>
            <a:endParaRPr lang="en-US" sz="3200" b="0" i="0">
              <a:solidFill>
                <a:srgbClr val="202124"/>
              </a:solidFill>
              <a:effectLst/>
              <a:latin typeface="Roboto" panose="02000000000000000000" pitchFamily="2" charset="0"/>
            </a:endParaRPr>
          </a:p>
        </p:txBody>
      </p:sp>
      <p:pic>
        <p:nvPicPr>
          <p:cNvPr id="4" name="Picture 3">
            <a:extLst>
              <a:ext uri="{FF2B5EF4-FFF2-40B4-BE49-F238E27FC236}">
                <a16:creationId xmlns:a16="http://schemas.microsoft.com/office/drawing/2014/main" id="{DB6CE079-AEA6-A1C8-3776-9520C10606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834" y="2396190"/>
            <a:ext cx="3775938" cy="2540935"/>
          </a:xfrm>
          <a:prstGeom prst="rect">
            <a:avLst/>
          </a:prstGeom>
        </p:spPr>
      </p:pic>
    </p:spTree>
    <p:extLst>
      <p:ext uri="{BB962C8B-B14F-4D97-AF65-F5344CB8AC3E}">
        <p14:creationId xmlns:p14="http://schemas.microsoft.com/office/powerpoint/2010/main" val="3491739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13927dd6-b976-4ab0-a628-1674e250ee54"/>
  <p:tag name="SLIDO_EVENT_SECTION_UUID" val="d982ae9a-7547-4f19-91ec-26cf59304dc2"/>
</p:tagLst>
</file>

<file path=ppt/tags/tag10.xml><?xml version="1.0" encoding="utf-8"?>
<p:tagLst xmlns:a="http://schemas.openxmlformats.org/drawingml/2006/main" xmlns:r="http://schemas.openxmlformats.org/officeDocument/2006/relationships" xmlns:p="http://schemas.openxmlformats.org/presentationml/2006/main">
  <p:tag name="SLIDO_ELEMENT" val="logo"/>
</p:tagLst>
</file>

<file path=ppt/tags/tag1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2.xml><?xml version="1.0" encoding="utf-8"?>
<p:tagLst xmlns:a="http://schemas.openxmlformats.org/drawingml/2006/main" xmlns:r="http://schemas.openxmlformats.org/officeDocument/2006/relationships" xmlns:p="http://schemas.openxmlformats.org/presentationml/2006/main">
  <p:tag name="SLIDO_ELEMENT" val="title"/>
</p:tagLst>
</file>

<file path=ppt/tags/tag13.xml><?xml version="1.0" encoding="utf-8"?>
<p:tagLst xmlns:a="http://schemas.openxmlformats.org/drawingml/2006/main" xmlns:r="http://schemas.openxmlformats.org/officeDocument/2006/relationships" xmlns:p="http://schemas.openxmlformats.org/presentationml/2006/main">
  <p:tag name="SLIDO_ELEMENT" val="footer"/>
</p:tagLst>
</file>

<file path=ppt/tags/tag14.xml><?xml version="1.0" encoding="utf-8"?>
<p:tagLst xmlns:a="http://schemas.openxmlformats.org/drawingml/2006/main" xmlns:r="http://schemas.openxmlformats.org/officeDocument/2006/relationships" xmlns:p="http://schemas.openxmlformats.org/presentationml/2006/main">
  <p:tag name="SLIDO_METADATA" val="eyJUaW1lc3RhbXAiOjE2ODM5MTMwMTF9"/>
  <p:tag name="SLIDO_TYPE" val="SlidoPoll"/>
  <p:tag name="SLIDO_POLL_UUID" val="984d2d12-4140-4556-836f-42483a5c7970"/>
  <p:tag name="SLIDO_TIMELINE" val="W3sicG9sbFF1ZXN0aW9uVXVpZCI6IjVhOTg3ZWY3LTE2MTYtNDUzMy1hYmE4LThmYTE4M2UwODA0MCIsInNob3dSZXN1bHRzIjp0cnVlLCJzaG93Q29ycmVjdEFuc3dlcnMiOmZhbHNlLCJ2b3RpbmdMb2NrZWQiOmZhbHNlfV0="/>
</p:tagLst>
</file>

<file path=ppt/tags/tag15.xml><?xml version="1.0" encoding="utf-8"?>
<p:tagLst xmlns:a="http://schemas.openxmlformats.org/drawingml/2006/main" xmlns:r="http://schemas.openxmlformats.org/officeDocument/2006/relationships" xmlns:p="http://schemas.openxmlformats.org/presentationml/2006/main">
  <p:tag name="SLIDO_ELEMENT" val="logo"/>
</p:tagLst>
</file>

<file path=ppt/tags/tag1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7.xml><?xml version="1.0" encoding="utf-8"?>
<p:tagLst xmlns:a="http://schemas.openxmlformats.org/drawingml/2006/main" xmlns:r="http://schemas.openxmlformats.org/officeDocument/2006/relationships" xmlns:p="http://schemas.openxmlformats.org/presentationml/2006/main">
  <p:tag name="SLIDO_ELEMENT" val="title"/>
</p:tagLst>
</file>

<file path=ppt/tags/tag18.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TIMING" val="|0.2|2.6|3|5.6|6.1"/>
</p:tagLst>
</file>

<file path=ppt/tags/tag3.xml><?xml version="1.0" encoding="utf-8"?>
<p:tagLst xmlns:a="http://schemas.openxmlformats.org/drawingml/2006/main" xmlns:r="http://schemas.openxmlformats.org/officeDocument/2006/relationships" xmlns:p="http://schemas.openxmlformats.org/presentationml/2006/main">
  <p:tag name="TIMING" val="|4|0.7|0.7"/>
</p:tagLst>
</file>

<file path=ppt/tags/tag4.xml><?xml version="1.0" encoding="utf-8"?>
<p:tagLst xmlns:a="http://schemas.openxmlformats.org/drawingml/2006/main" xmlns:r="http://schemas.openxmlformats.org/officeDocument/2006/relationships" xmlns:p="http://schemas.openxmlformats.org/presentationml/2006/main">
  <p:tag name="TIMING" val="|1.1|1.2|1.7|1.3"/>
</p:tagLst>
</file>

<file path=ppt/tags/tag5.xml><?xml version="1.0" encoding="utf-8"?>
<p:tagLst xmlns:a="http://schemas.openxmlformats.org/drawingml/2006/main" xmlns:r="http://schemas.openxmlformats.org/officeDocument/2006/relationships" xmlns:p="http://schemas.openxmlformats.org/presentationml/2006/main">
  <p:tag name="TIMING" val="|1.6|0.8|1.1|14.1"/>
</p:tagLst>
</file>

<file path=ppt/tags/tag6.xml><?xml version="1.0" encoding="utf-8"?>
<p:tagLst xmlns:a="http://schemas.openxmlformats.org/drawingml/2006/main" xmlns:r="http://schemas.openxmlformats.org/officeDocument/2006/relationships" xmlns:p="http://schemas.openxmlformats.org/presentationml/2006/main">
  <p:tag name="TIMING" val="|0.5|13.6"/>
</p:tagLst>
</file>

<file path=ppt/tags/tag7.xml><?xml version="1.0" encoding="utf-8"?>
<p:tagLst xmlns:a="http://schemas.openxmlformats.org/drawingml/2006/main" xmlns:r="http://schemas.openxmlformats.org/officeDocument/2006/relationships" xmlns:p="http://schemas.openxmlformats.org/presentationml/2006/main">
  <p:tag name="TIMING" val="|0.5|0.3|0.3|0.2|0.2|0.3|0.3|0.3"/>
</p:tagLst>
</file>

<file path=ppt/tags/tag8.xml><?xml version="1.0" encoding="utf-8"?>
<p:tagLst xmlns:a="http://schemas.openxmlformats.org/drawingml/2006/main" xmlns:r="http://schemas.openxmlformats.org/officeDocument/2006/relationships" xmlns:p="http://schemas.openxmlformats.org/presentationml/2006/main">
  <p:tag name="TIMING" val="|0.5|0.3|0.3|0.2|0.2|0.3|0.3|0.3"/>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2ODM5MTI5MDF9"/>
  <p:tag name="SLIDO_TYPE" val="SlidoPoll"/>
  <p:tag name="SLIDO_POLL_UUID" val="db95af12-6f65-4f4a-abb8-5510e2d588e2"/>
  <p:tag name="SLIDO_TIMELINE" val="W3sicG9sbFF1ZXN0aW9uVXVpZCI6IjI2MjhmMmMxLWExMTktNDg1NC1hOGE1LTFjZjMwN2JiOGM2YyIsInNob3dSZXN1bHRzIjp0cnVlLCJzaG93Q29ycmVjdEFuc3dlcnMiOmZhbHNlLCJ2b3RpbmdMb2NrZWQiOmZhbHNlfV0="/>
</p:tagLst>
</file>

<file path=ppt/theme/theme1.xml><?xml version="1.0" encoding="utf-8"?>
<a:theme xmlns:a="http://schemas.openxmlformats.org/drawingml/2006/main" name="white-bluebar-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6f6b68-41ff-40c7-9c8c-25b495cbb78a" xsi:nil="true"/>
    <lcf76f155ced4ddcb4097134ff3c332f xmlns="266d7378-0306-4a5c-8704-20bf57ad8eb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6428604F8E664388193096EA1232A0" ma:contentTypeVersion="11" ma:contentTypeDescription="Create a new document." ma:contentTypeScope="" ma:versionID="6675100bffdc880fa50666c10fae4684">
  <xsd:schema xmlns:xsd="http://www.w3.org/2001/XMLSchema" xmlns:xs="http://www.w3.org/2001/XMLSchema" xmlns:p="http://schemas.microsoft.com/office/2006/metadata/properties" xmlns:ns2="266d7378-0306-4a5c-8704-20bf57ad8ebb" xmlns:ns3="e16f6b68-41ff-40c7-9c8c-25b495cbb78a" targetNamespace="http://schemas.microsoft.com/office/2006/metadata/properties" ma:root="true" ma:fieldsID="1908526212f68361f2375f4185336654" ns2:_="" ns3:_="">
    <xsd:import namespace="266d7378-0306-4a5c-8704-20bf57ad8ebb"/>
    <xsd:import namespace="e16f6b68-41ff-40c7-9c8c-25b495cbb78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6d7378-0306-4a5c-8704-20bf57ad8e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6f6b68-41ff-40c7-9c8c-25b495cbb78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b5e6ac8-0fc1-4703-9739-312a9c8d8fc8}" ma:internalName="TaxCatchAll" ma:showField="CatchAllData" ma:web="e16f6b68-41ff-40c7-9c8c-25b495cbb78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266d7378-0306-4a5c-8704-20bf57ad8ebb"/>
    <ds:schemaRef ds:uri="e16f6b68-41ff-40c7-9c8c-25b495cbb7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56558BD3-2D4E-4463-8BBF-09CD73F27ACA}">
  <ds:schemaRefs>
    <ds:schemaRef ds:uri="266d7378-0306-4a5c-8704-20bf57ad8ebb"/>
    <ds:schemaRef ds:uri="e16f6b68-41ff-40c7-9c8c-25b495cbb7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white-bluebar-template.potx</Template>
  <Application>Microsoft Office PowerPoint</Application>
  <PresentationFormat>On-screen Show (16:9)</PresentationFormat>
  <Slides>51</Slides>
  <Notes>47</Notes>
  <HiddenSlides>0</HiddenSlide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white-bluebar-template</vt:lpstr>
      <vt:lpstr>1_Custom Design</vt:lpstr>
      <vt:lpstr>Custom Design</vt:lpstr>
      <vt:lpstr>Cyber Safety &amp; Security</vt:lpstr>
      <vt:lpstr>10,000 Foot View</vt:lpstr>
      <vt:lpstr>A Closer View</vt:lpstr>
      <vt:lpstr>UConn is Far Reaching</vt:lpstr>
      <vt:lpstr>UConn Information</vt:lpstr>
      <vt:lpstr>Safety Definition</vt:lpstr>
      <vt:lpstr>What Actions Keep Us Safe?</vt:lpstr>
      <vt:lpstr>Why and How?</vt:lpstr>
      <vt:lpstr>Safety Practices</vt:lpstr>
      <vt:lpstr>Why Cyber Safety?</vt:lpstr>
      <vt:lpstr>Global Cyber Attack Map</vt:lpstr>
      <vt:lpstr>Potential Harmful Outcomes</vt:lpstr>
      <vt:lpstr>Lock Screen on Windows</vt:lpstr>
      <vt:lpstr>Lock Screen on Apple</vt:lpstr>
      <vt:lpstr>Authentication Tips</vt:lpstr>
      <vt:lpstr>Authentication Tips cont.</vt:lpstr>
      <vt:lpstr>Passphrases</vt:lpstr>
      <vt:lpstr>Software Updates</vt:lpstr>
      <vt:lpstr>More Software/Hardware</vt:lpstr>
      <vt:lpstr>Social Engineering</vt:lpstr>
      <vt:lpstr>And then along came Phishing…</vt:lpstr>
      <vt:lpstr>Phishing Flags</vt:lpstr>
      <vt:lpstr>Phishing Exercise</vt:lpstr>
      <vt:lpstr>Report Concerns</vt:lpstr>
      <vt:lpstr>What Hat? </vt:lpstr>
      <vt:lpstr>Security Definition</vt:lpstr>
      <vt:lpstr>Security Practices</vt:lpstr>
      <vt:lpstr>Revisiting UConn Information</vt:lpstr>
      <vt:lpstr>Understand Information Lifecycle</vt:lpstr>
      <vt:lpstr>Securing Information</vt:lpstr>
      <vt:lpstr>Managing Access to Information</vt:lpstr>
      <vt:lpstr>Managing Access to Information 2</vt:lpstr>
      <vt:lpstr>Microsoft 365 Shares</vt:lpstr>
      <vt:lpstr>Microsoft 365 Notification</vt:lpstr>
      <vt:lpstr>Microsoft 365 Shares Heading</vt:lpstr>
      <vt:lpstr>Microsoft 365 Shares Email Body</vt:lpstr>
      <vt:lpstr>Other Microsoft 365 Sharing</vt:lpstr>
      <vt:lpstr>Knowledge Base Resource</vt:lpstr>
      <vt:lpstr>Managing Access to Information 3</vt:lpstr>
      <vt:lpstr>Managing Access to Information 4</vt:lpstr>
      <vt:lpstr>Interactive Live Training Poll</vt:lpstr>
      <vt:lpstr>Interactive Live Training Poll cont.</vt:lpstr>
      <vt:lpstr>Student Work Account: Why?</vt:lpstr>
      <vt:lpstr>Student Work Account: How? </vt:lpstr>
      <vt:lpstr>Managing Access to Information 5</vt:lpstr>
      <vt:lpstr>Managing Access to Information 6</vt:lpstr>
      <vt:lpstr>Record Disposition</vt:lpstr>
      <vt:lpstr>Shared Drive (Q:) Cleanup</vt:lpstr>
      <vt:lpstr>When You’re in the Cloud(s)…</vt:lpstr>
      <vt:lpstr>Contact &amp; Questions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Security and Safety Presentation</dc:title>
  <dc:creator>Diana</dc:creator>
  <cp:revision>1</cp:revision>
  <dcterms:created xsi:type="dcterms:W3CDTF">2010-04-12T23:12:02Z</dcterms:created>
  <dcterms:modified xsi:type="dcterms:W3CDTF">2023-06-12T13:26:55Z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0x010100636428604F8E664388193096EA1232A0</vt:lpwstr>
  </property>
  <property fmtid="{D5CDD505-2E9C-101B-9397-08002B2CF9AE}" pid="3" name="SlidoAppVersion">
    <vt:lpwstr>1.5.3.3511</vt:lpwstr>
  </property>
  <property fmtid="{D5CDD505-2E9C-101B-9397-08002B2CF9AE}" pid="4" name="MediaServiceImageTags">
    <vt:lpwstr/>
  </property>
</Properties>
</file>